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3528A1D-F4F0-41E7-850F-44ACB6BA50A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1C2291-0F6F-418D-84FB-4238461AF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28A1D-F4F0-41E7-850F-44ACB6BA50A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C2291-0F6F-418D-84FB-4238461AF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28A1D-F4F0-41E7-850F-44ACB6BA50A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C2291-0F6F-418D-84FB-4238461AF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28A1D-F4F0-41E7-850F-44ACB6BA50A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C2291-0F6F-418D-84FB-4238461AF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28A1D-F4F0-41E7-850F-44ACB6BA50A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C2291-0F6F-418D-84FB-4238461AF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28A1D-F4F0-41E7-850F-44ACB6BA50A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C2291-0F6F-418D-84FB-4238461AF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28A1D-F4F0-41E7-850F-44ACB6BA50A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C2291-0F6F-418D-84FB-4238461AF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28A1D-F4F0-41E7-850F-44ACB6BA50A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C2291-0F6F-418D-84FB-4238461AF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528A1D-F4F0-41E7-850F-44ACB6BA50A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C2291-0F6F-418D-84FB-4238461AF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3528A1D-F4F0-41E7-850F-44ACB6BA50A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1C2291-0F6F-418D-84FB-4238461AF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3528A1D-F4F0-41E7-850F-44ACB6BA50A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1C2291-0F6F-418D-84FB-4238461AF5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3528A1D-F4F0-41E7-850F-44ACB6BA50AD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1C2291-0F6F-418D-84FB-4238461AF5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According to the lab, as you go across the periodic table from left to right, what happens to the atomic radius?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Which element will most likely lose an electron, Na or </a:t>
            </a:r>
            <a:r>
              <a:rPr lang="en-US" dirty="0" err="1" smtClean="0"/>
              <a:t>Cl</a:t>
            </a:r>
            <a:r>
              <a:rPr lang="en-US" dirty="0" smtClean="0"/>
              <a:t>?  Why is this true?</a:t>
            </a:r>
          </a:p>
          <a:p>
            <a:endParaRPr lang="en-US" dirty="0" smtClean="0"/>
          </a:p>
          <a:p>
            <a:r>
              <a:rPr lang="en-US" dirty="0" smtClean="0"/>
              <a:t>Draw the electron configuration (rings) for </a:t>
            </a:r>
            <a:r>
              <a:rPr lang="en-US" dirty="0" smtClean="0"/>
              <a:t>potassium.  </a:t>
            </a:r>
            <a:r>
              <a:rPr lang="en-US" dirty="0" smtClean="0"/>
              <a:t>Next to it, draw an electron configuration for </a:t>
            </a:r>
            <a:r>
              <a:rPr lang="en-US" dirty="0" smtClean="0"/>
              <a:t>potassium with </a:t>
            </a:r>
            <a:r>
              <a:rPr lang="en-US" dirty="0" smtClean="0"/>
              <a:t>a +1 charge.  How do the sizes of the atoms differ?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</a:t>
            </a:r>
            <a:r>
              <a:rPr lang="en-US" dirty="0" smtClean="0"/>
              <a:t>#5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343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Electronegativity</a:t>
            </a:r>
            <a:r>
              <a:rPr lang="en-US" dirty="0" smtClean="0"/>
              <a:t> – ability of atom to ATTRACT electrons</a:t>
            </a:r>
          </a:p>
          <a:p>
            <a:endParaRPr lang="en-US" dirty="0" smtClean="0"/>
          </a:p>
          <a:p>
            <a:r>
              <a:rPr lang="en-US" dirty="0" smtClean="0"/>
              <a:t>Trend: INCREASES from left to right, DECREASES from top to bottom</a:t>
            </a:r>
          </a:p>
          <a:p>
            <a:endParaRPr lang="en-US" dirty="0" smtClean="0"/>
          </a:p>
          <a:p>
            <a:r>
              <a:rPr lang="en-US" dirty="0" smtClean="0"/>
              <a:t>Highest E.N. = Fluorine (4.0)</a:t>
            </a:r>
          </a:p>
          <a:p>
            <a:endParaRPr lang="en-US" dirty="0" smtClean="0"/>
          </a:p>
          <a:p>
            <a:r>
              <a:rPr lang="en-US" dirty="0" smtClean="0"/>
              <a:t>Same as Ionization Energy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Electronegativity</a:t>
            </a:r>
            <a:endParaRPr lang="en-US" dirty="0"/>
          </a:p>
        </p:txBody>
      </p:sp>
      <p:pic>
        <p:nvPicPr>
          <p:cNvPr id="5122" name="Picture 2" descr="http://www.bpreid.com/graphics/electronegativi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4267200" cy="2514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3.bp.blogspot.com/-ktk072NysJw/T5pVQwhSxPI/AAAAAAAAAP4/nMzTETyS73E/s1600/electronegativit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344" y="4114800"/>
            <a:ext cx="4258056" cy="29527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Periodic Trends Pictured</a:t>
            </a:r>
            <a:endParaRPr lang="en-US" dirty="0"/>
          </a:p>
        </p:txBody>
      </p:sp>
      <p:pic>
        <p:nvPicPr>
          <p:cNvPr id="82946" name="Picture 2" descr="http://upload.wikimedia.org/wikipedia/commons/4/41/PERIODIC_TRE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6553200" cy="4438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OR…BEARs</a:t>
            </a:r>
            <a:br>
              <a:rPr lang="en-US" dirty="0" smtClean="0"/>
            </a:br>
            <a:r>
              <a:rPr lang="en-US" dirty="0" smtClean="0"/>
              <a:t>Because UCLA &gt; USC</a:t>
            </a:r>
            <a:endParaRPr lang="en-US" dirty="0"/>
          </a:p>
        </p:txBody>
      </p:sp>
      <p:pic>
        <p:nvPicPr>
          <p:cNvPr id="83970" name="Picture 2" descr="http://www.bpc.edu/mathscience/chemistry/images/periodic_table_of_elem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09800"/>
            <a:ext cx="6781800" cy="399367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1447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dirty="0" smtClean="0"/>
              <a:t> – Basicity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990600"/>
            <a:ext cx="20574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E</a:t>
            </a:r>
            <a:r>
              <a:rPr lang="en-US" dirty="0" smtClean="0"/>
              <a:t> – </a:t>
            </a:r>
            <a:r>
              <a:rPr lang="en-US" dirty="0"/>
              <a:t>E</a:t>
            </a:r>
            <a:r>
              <a:rPr lang="en-US" dirty="0" smtClean="0"/>
              <a:t>lectronegativity</a:t>
            </a:r>
          </a:p>
          <a:p>
            <a:r>
              <a:rPr lang="en-US" dirty="0"/>
              <a:t>i</a:t>
            </a:r>
            <a:r>
              <a:rPr lang="en-US" dirty="0" smtClean="0"/>
              <a:t>onization Energy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91400" y="6273225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</a:t>
            </a:r>
            <a:r>
              <a:rPr lang="en-US" dirty="0" smtClean="0"/>
              <a:t> – Acidity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273225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R</a:t>
            </a:r>
            <a:r>
              <a:rPr lang="en-US" dirty="0" smtClean="0"/>
              <a:t> – atomic Radius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Compare the ionic radii of neutrally charged oxygen, and oxygen with a negative 2 charge.  Which radius is larger, and why?</a:t>
            </a:r>
          </a:p>
          <a:p>
            <a:endParaRPr lang="en-US" dirty="0" smtClean="0"/>
          </a:p>
          <a:p>
            <a:r>
              <a:rPr lang="en-US" dirty="0" smtClean="0"/>
              <a:t>Fluorine has a high ionization energy AND electronegativity.  Why do the noble gasses have a high ionization energy, but virtually no electronegativity?</a:t>
            </a:r>
          </a:p>
          <a:p>
            <a:endParaRPr lang="en-US" dirty="0" smtClean="0"/>
          </a:p>
          <a:p>
            <a:r>
              <a:rPr lang="en-US" dirty="0" smtClean="0"/>
              <a:t> Why do the atoms in the bottom LEFT corner have a larger atomic radius than elements in the bottom RIGHT corner?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Quiz #1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Periodic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Atomic Size/Atomic Radius</a:t>
            </a:r>
          </a:p>
          <a:p>
            <a:endParaRPr lang="en-US" dirty="0" smtClean="0"/>
          </a:p>
          <a:p>
            <a:r>
              <a:rPr lang="en-US" dirty="0" smtClean="0"/>
              <a:t>Ionic Size</a:t>
            </a:r>
          </a:p>
          <a:p>
            <a:endParaRPr lang="en-US" dirty="0" smtClean="0"/>
          </a:p>
          <a:p>
            <a:r>
              <a:rPr lang="en-US" dirty="0" smtClean="0"/>
              <a:t>Ionization Energy</a:t>
            </a:r>
          </a:p>
          <a:p>
            <a:endParaRPr lang="en-US" dirty="0" smtClean="0"/>
          </a:p>
          <a:p>
            <a:r>
              <a:rPr lang="en-US" dirty="0" smtClean="0"/>
              <a:t>Electronegativity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 Discussed: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Atomic Radius </a:t>
            </a:r>
            <a:r>
              <a:rPr lang="en-US" dirty="0" smtClean="0"/>
              <a:t>– distance from nucleus to end of atom</a:t>
            </a:r>
          </a:p>
          <a:p>
            <a:endParaRPr lang="en-US" dirty="0" smtClean="0"/>
          </a:p>
          <a:p>
            <a:r>
              <a:rPr lang="en-US" dirty="0" smtClean="0"/>
              <a:t>Measured in </a:t>
            </a:r>
            <a:r>
              <a:rPr lang="en-US" dirty="0" err="1" smtClean="0"/>
              <a:t>Picometers</a:t>
            </a:r>
            <a:endParaRPr lang="en-US" dirty="0" smtClean="0"/>
          </a:p>
          <a:p>
            <a:pPr lvl="1"/>
            <a:r>
              <a:rPr lang="en-US" dirty="0" smtClean="0"/>
              <a:t>1 m = 1x10</a:t>
            </a:r>
            <a:r>
              <a:rPr lang="en-US" baseline="30000" dirty="0" smtClean="0"/>
              <a:t>12</a:t>
            </a:r>
            <a:r>
              <a:rPr lang="en-US" dirty="0" smtClean="0"/>
              <a:t> pm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Trend: due to attraction, </a:t>
            </a:r>
          </a:p>
          <a:p>
            <a:pPr marL="137160" indent="0">
              <a:buNone/>
            </a:pPr>
            <a:r>
              <a:rPr lang="en-US" dirty="0" smtClean="0"/>
              <a:t>atomic radius DECREASES from left to right, and INCREASES from top to bottom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Size/Radius</a:t>
            </a:r>
            <a:endParaRPr lang="en-US" dirty="0"/>
          </a:p>
        </p:txBody>
      </p:sp>
      <p:pic>
        <p:nvPicPr>
          <p:cNvPr id="2050" name="Picture 2" descr="http://www.iun.edu/~cpanhd/C101webnotes/modern-atomic-theory/images/atomic-rad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81200"/>
            <a:ext cx="3429000" cy="25717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Compare: Lithium (Li) vs. Fluorine (F)</a:t>
            </a:r>
          </a:p>
          <a:p>
            <a:endParaRPr lang="en-US" dirty="0" smtClean="0"/>
          </a:p>
          <a:p>
            <a:r>
              <a:rPr lang="en-US" dirty="0" smtClean="0"/>
              <a:t>Lithium = 3 protons, 3 electrons</a:t>
            </a:r>
          </a:p>
          <a:p>
            <a:r>
              <a:rPr lang="en-US" dirty="0" smtClean="0"/>
              <a:t>Fluorine = 9 protons, 9 electrons</a:t>
            </a:r>
          </a:p>
          <a:p>
            <a:endParaRPr lang="en-US" dirty="0" smtClean="0"/>
          </a:p>
          <a:p>
            <a:r>
              <a:rPr lang="en-US" dirty="0" smtClean="0"/>
              <a:t>Fluorine = MORE p+ than Li…meaning MORE ATTRACTION of e- (draws them inward)</a:t>
            </a:r>
          </a:p>
          <a:p>
            <a:pPr lvl="1"/>
            <a:r>
              <a:rPr lang="en-US" dirty="0" smtClean="0"/>
              <a:t>SO…fluorine is SMALLER than lithium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Laws of Attraction:  Applied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u="sng" dirty="0" smtClean="0"/>
              <a:t>Goal</a:t>
            </a:r>
            <a:r>
              <a:rPr lang="en-US" dirty="0" smtClean="0"/>
              <a:t>: 8 valence electrons (</a:t>
            </a:r>
            <a:r>
              <a:rPr lang="en-US" u="sng" dirty="0" smtClean="0"/>
              <a:t>octet rule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137160" indent="0">
              <a:buNone/>
            </a:pPr>
            <a:r>
              <a:rPr lang="en-US" b="1" u="sng" dirty="0" smtClean="0"/>
              <a:t>Ion</a:t>
            </a:r>
            <a:r>
              <a:rPr lang="en-US" dirty="0" smtClean="0"/>
              <a:t> – an atom with a charge (in order to satisfy octet rule)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b="1" u="sng" dirty="0" err="1" smtClean="0"/>
              <a:t>Cation</a:t>
            </a:r>
            <a:r>
              <a:rPr lang="en-US" dirty="0" smtClean="0"/>
              <a:t> = POSITIVE charge</a:t>
            </a:r>
          </a:p>
          <a:p>
            <a:r>
              <a:rPr lang="en-US" b="1" u="sng" dirty="0" smtClean="0"/>
              <a:t>Anion</a:t>
            </a:r>
            <a:r>
              <a:rPr lang="en-US" dirty="0" smtClean="0"/>
              <a:t> = NEGATIVE charge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and Foremost…</a:t>
            </a:r>
            <a:endParaRPr lang="en-US" dirty="0"/>
          </a:p>
        </p:txBody>
      </p:sp>
      <p:pic>
        <p:nvPicPr>
          <p:cNvPr id="3076" name="Picture 4" descr="http://whatscookingmexico.com/wp-content/uploads/2007/09/oni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86200"/>
            <a:ext cx="3429000" cy="2876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i.chzbgr.com/completestore/2011/7/27/64e6d857-f570-4536-80ee-871942679ef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43000"/>
            <a:ext cx="3457575" cy="3429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Boron vs. Nitrogen</a:t>
            </a:r>
          </a:p>
          <a:p>
            <a:endParaRPr lang="en-US" dirty="0" smtClean="0"/>
          </a:p>
          <a:p>
            <a:r>
              <a:rPr lang="en-US" dirty="0" smtClean="0"/>
              <a:t>Boron ion = +3 (loses 3 e-)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Cation</a:t>
            </a:r>
            <a:endParaRPr lang="en-US" dirty="0" smtClean="0"/>
          </a:p>
          <a:p>
            <a:r>
              <a:rPr lang="en-US" dirty="0" smtClean="0"/>
              <a:t>Nitrogen ion = -3 (gains 3 e-) </a:t>
            </a:r>
            <a:r>
              <a:rPr lang="en-US" dirty="0" smtClean="0">
                <a:sym typeface="Wingdings" pitchFamily="2" charset="2"/>
              </a:rPr>
              <a:t> Anion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Boron…LOSES an energy level (SMALLER than neutral Boron)</a:t>
            </a:r>
          </a:p>
          <a:p>
            <a:endParaRPr lang="en-US" dirty="0" smtClean="0"/>
          </a:p>
          <a:p>
            <a:r>
              <a:rPr lang="en-US" dirty="0" smtClean="0"/>
              <a:t>Nitrogen…GAINS e- (LARGER than neutral Boron)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Radius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447800"/>
            <a:ext cx="4800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err="1" smtClean="0"/>
              <a:t>Cations</a:t>
            </a:r>
            <a:r>
              <a:rPr lang="en-US" dirty="0" smtClean="0"/>
              <a:t> = smaller than neutral atom (Left of Carbon)</a:t>
            </a:r>
          </a:p>
          <a:p>
            <a:pPr lvl="1"/>
            <a:r>
              <a:rPr lang="en-US" dirty="0" smtClean="0"/>
              <a:t>Lose energy level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Anions</a:t>
            </a:r>
            <a:r>
              <a:rPr lang="en-US" dirty="0" smtClean="0"/>
              <a:t> = larger than neutral atom  (Right of Carbon)</a:t>
            </a:r>
          </a:p>
          <a:p>
            <a:pPr lvl="1"/>
            <a:r>
              <a:rPr lang="en-US" dirty="0" smtClean="0"/>
              <a:t>Gain electrons, less attraction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Carbon…goes both ways. Yeah, it’s like that.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Radius Trend</a:t>
            </a:r>
            <a:endParaRPr lang="en-US" dirty="0"/>
          </a:p>
        </p:txBody>
      </p:sp>
      <p:pic>
        <p:nvPicPr>
          <p:cNvPr id="1026" name="Picture 2" descr="http://t2.gstatic.com/images?q=tbn:ANd9GcRpAmAPOrAami1qzl_StZWU97FMrSSicuCxJVbmYH0dixscd33lrFRymjz8lA:chemwiki.ucdavis.edu/%40api/deki/files/7613/%3DCations_and_Anio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19400"/>
            <a:ext cx="3505200" cy="1981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smtClean="0"/>
              <a:t>Ionization</a:t>
            </a:r>
            <a:r>
              <a:rPr lang="en-US" dirty="0" smtClean="0"/>
              <a:t> </a:t>
            </a:r>
            <a:r>
              <a:rPr lang="en-US" b="1" u="sng" dirty="0" smtClean="0"/>
              <a:t>Energy</a:t>
            </a:r>
            <a:r>
              <a:rPr lang="en-US" dirty="0" smtClean="0"/>
              <a:t> – amount of energy required to LOSE an electron</a:t>
            </a:r>
          </a:p>
          <a:p>
            <a:endParaRPr lang="en-US" dirty="0" smtClean="0"/>
          </a:p>
          <a:p>
            <a:r>
              <a:rPr lang="en-US" dirty="0" smtClean="0"/>
              <a:t>Trend: INCREASES from left to right, DECREASES from top to bottom</a:t>
            </a:r>
          </a:p>
          <a:p>
            <a:endParaRPr lang="en-US" dirty="0" smtClean="0"/>
          </a:p>
          <a:p>
            <a:r>
              <a:rPr lang="en-US" dirty="0" smtClean="0"/>
              <a:t>Sodium = easy to lose e-</a:t>
            </a:r>
          </a:p>
          <a:p>
            <a:r>
              <a:rPr lang="en-US" dirty="0" smtClean="0"/>
              <a:t>Chlorine = hard to lose e-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Ionization Energy</a:t>
            </a:r>
            <a:endParaRPr lang="en-US" dirty="0"/>
          </a:p>
        </p:txBody>
      </p:sp>
      <p:pic>
        <p:nvPicPr>
          <p:cNvPr id="4098" name="Picture 2" descr="http://www.chem1.com/acad/webtext/atoms/atpt-images/ionization_energies_2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62400"/>
            <a:ext cx="4052074" cy="2743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rlv.zcache.com/im_positive_i_lost_an_electron_tshirt-p235883650308811318enwjd_4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4052074" cy="2667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482</Words>
  <Application>Microsoft Office PowerPoint</Application>
  <PresentationFormat>On-screen Show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Warm Up #5</vt:lpstr>
      <vt:lpstr>Periodic  Trends</vt:lpstr>
      <vt:lpstr>Trends Discussed:</vt:lpstr>
      <vt:lpstr>Atomic Size/Radius</vt:lpstr>
      <vt:lpstr>Laws of Attraction:  Applied</vt:lpstr>
      <vt:lpstr>First and Foremost…</vt:lpstr>
      <vt:lpstr>Ionic Radius</vt:lpstr>
      <vt:lpstr>Ionic Radius Trend</vt:lpstr>
      <vt:lpstr>Ionization Energy</vt:lpstr>
      <vt:lpstr>Electronegativity</vt:lpstr>
      <vt:lpstr>Periodic Trends Pictured</vt:lpstr>
      <vt:lpstr>OR…BEARs Because UCLA &gt; USC</vt:lpstr>
      <vt:lpstr>Quick Quiz #1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#6</dc:title>
  <dc:creator>GLockett</dc:creator>
  <cp:lastModifiedBy>Windows User</cp:lastModifiedBy>
  <cp:revision>7</cp:revision>
  <dcterms:created xsi:type="dcterms:W3CDTF">2012-10-13T18:45:49Z</dcterms:created>
  <dcterms:modified xsi:type="dcterms:W3CDTF">2013-10-03T16:36:59Z</dcterms:modified>
</cp:coreProperties>
</file>