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E38C17-4D26-4416-941A-AE2D5B580B13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C94865-7996-4B81-AAAA-459A89DB63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Draw the electron configuration </a:t>
            </a:r>
            <a:r>
              <a:rPr lang="en-US" dirty="0" smtClean="0"/>
              <a:t>(rings) for </a:t>
            </a:r>
            <a:r>
              <a:rPr lang="en-US" dirty="0" smtClean="0"/>
              <a:t>sodium.</a:t>
            </a:r>
          </a:p>
          <a:p>
            <a:endParaRPr lang="en-US" dirty="0" smtClean="0"/>
          </a:p>
          <a:p>
            <a:r>
              <a:rPr lang="en-US" dirty="0" smtClean="0"/>
              <a:t>1. What charge would sodium have, and why?</a:t>
            </a:r>
          </a:p>
          <a:p>
            <a:endParaRPr lang="en-US" dirty="0" smtClean="0"/>
          </a:p>
          <a:p>
            <a:r>
              <a:rPr lang="en-US" dirty="0" smtClean="0"/>
              <a:t>Draw the electron configuration for chlorine.</a:t>
            </a:r>
          </a:p>
          <a:p>
            <a:endParaRPr lang="en-US" dirty="0" smtClean="0"/>
          </a:p>
          <a:p>
            <a:r>
              <a:rPr lang="en-US" dirty="0" smtClean="0"/>
              <a:t>2. What charge would chlorine have, and why?</a:t>
            </a:r>
          </a:p>
          <a:p>
            <a:endParaRPr lang="en-US" dirty="0" smtClean="0"/>
          </a:p>
          <a:p>
            <a:r>
              <a:rPr lang="en-US" dirty="0" smtClean="0"/>
              <a:t>3. Why do you think sodium and chlorine have the tendency to bond with each other to make </a:t>
            </a:r>
            <a:r>
              <a:rPr lang="en-US" dirty="0" err="1" smtClean="0"/>
              <a:t>NaCl</a:t>
            </a:r>
            <a:r>
              <a:rPr lang="en-US" dirty="0" smtClean="0"/>
              <a:t> (table salt)?</a:t>
            </a:r>
          </a:p>
          <a:p>
            <a:endParaRPr lang="en-US" dirty="0" smtClean="0"/>
          </a:p>
          <a:p>
            <a:r>
              <a:rPr lang="en-US" dirty="0" smtClean="0"/>
              <a:t>4. What is the name of </a:t>
            </a:r>
            <a:r>
              <a:rPr lang="en-US" dirty="0" err="1" smtClean="0"/>
              <a:t>NaCl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Name: Aluminum Oxide</a:t>
            </a:r>
          </a:p>
          <a:p>
            <a:endParaRPr lang="en-US" dirty="0" smtClean="0"/>
          </a:p>
          <a:p>
            <a:r>
              <a:rPr lang="en-US" dirty="0" smtClean="0"/>
              <a:t>Aluminum = +3 charge</a:t>
            </a:r>
          </a:p>
          <a:p>
            <a:r>
              <a:rPr lang="en-US" dirty="0" smtClean="0"/>
              <a:t>Oxygen= -2 charge</a:t>
            </a:r>
          </a:p>
          <a:p>
            <a:endParaRPr lang="en-US" dirty="0" smtClean="0"/>
          </a:p>
          <a:p>
            <a:r>
              <a:rPr lang="en-US" dirty="0" smtClean="0"/>
              <a:t>Aluminum does NOT balance out Oxygen</a:t>
            </a:r>
          </a:p>
          <a:p>
            <a:endParaRPr lang="en-US" dirty="0" smtClean="0"/>
          </a:p>
          <a:p>
            <a:r>
              <a:rPr lang="en-US" dirty="0" smtClean="0"/>
              <a:t>What to do????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Al + 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AlO</a:t>
            </a:r>
            <a:r>
              <a:rPr lang="en-US" dirty="0" smtClean="0">
                <a:sym typeface="Wingdings" pitchFamily="2" charset="2"/>
              </a:rPr>
              <a:t> (NOT!)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Subscript</a:t>
            </a:r>
            <a:r>
              <a:rPr lang="en-US" dirty="0" smtClean="0"/>
              <a:t> – a number in the bottom right hand corner of element symbol.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Equation</a:t>
            </a:r>
            <a:r>
              <a:rPr lang="en-US" dirty="0" smtClean="0"/>
              <a:t>:	 </a:t>
            </a:r>
            <a:r>
              <a:rPr lang="en-US" sz="4000" b="1" dirty="0" smtClean="0"/>
              <a:t>Al</a:t>
            </a:r>
            <a:r>
              <a:rPr lang="en-US" sz="4000" b="1" baseline="30000" dirty="0" smtClean="0"/>
              <a:t>3+</a:t>
            </a:r>
            <a:r>
              <a:rPr lang="en-US" sz="4000" b="1" dirty="0" smtClean="0"/>
              <a:t> + O</a:t>
            </a:r>
            <a:r>
              <a:rPr lang="en-US" sz="4000" b="1" baseline="30000" dirty="0" smtClean="0"/>
              <a:t>2-</a:t>
            </a:r>
            <a:r>
              <a:rPr lang="en-US" sz="4000" b="1" dirty="0" smtClean="0"/>
              <a:t> </a:t>
            </a:r>
            <a:r>
              <a:rPr lang="en-US" sz="4000" b="1" dirty="0" smtClean="0">
                <a:sym typeface="Wingdings" pitchFamily="2" charset="2"/>
              </a:rPr>
              <a:t> Al</a:t>
            </a:r>
            <a:r>
              <a:rPr lang="en-US" sz="4000" b="1" baseline="-25000" dirty="0" smtClean="0">
                <a:sym typeface="Wingdings" pitchFamily="2" charset="2"/>
              </a:rPr>
              <a:t>2</a:t>
            </a:r>
            <a:r>
              <a:rPr lang="en-US" sz="4000" b="1" dirty="0" smtClean="0">
                <a:sym typeface="Wingdings" pitchFamily="2" charset="2"/>
              </a:rPr>
              <a:t>O</a:t>
            </a:r>
            <a:r>
              <a:rPr lang="en-US" sz="4000" b="1" baseline="-25000" dirty="0" smtClean="0">
                <a:sym typeface="Wingdings" pitchFamily="2" charset="2"/>
              </a:rPr>
              <a:t>3</a:t>
            </a:r>
          </a:p>
          <a:p>
            <a:endParaRPr lang="en-US" sz="4000" b="1" baseline="-25000" dirty="0" smtClean="0">
              <a:sym typeface="Wingdings" pitchFamily="2" charset="2"/>
            </a:endParaRPr>
          </a:p>
          <a:p>
            <a:r>
              <a:rPr lang="en-US" sz="4000" b="1" baseline="-25000" dirty="0" smtClean="0">
                <a:sym typeface="Wingdings" pitchFamily="2" charset="2"/>
              </a:rPr>
              <a:t>Name</a:t>
            </a:r>
            <a:r>
              <a:rPr lang="en-US" sz="4000" b="1" dirty="0" smtClean="0">
                <a:sym typeface="Wingdings" pitchFamily="2" charset="2"/>
              </a:rPr>
              <a:t> STAYS THE SAME</a:t>
            </a:r>
            <a:endParaRPr lang="en-US" sz="4000" b="1" baseline="-25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8554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 = +2 charge (</a:t>
            </a:r>
            <a:r>
              <a:rPr lang="en-US" dirty="0" err="1" smtClean="0"/>
              <a:t>Cation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Cl</a:t>
            </a:r>
            <a:r>
              <a:rPr lang="en-US" dirty="0" smtClean="0"/>
              <a:t> = -1 charge (Anion)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Equation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Ca</a:t>
            </a:r>
            <a:r>
              <a:rPr lang="en-US" baseline="30000" dirty="0" smtClean="0"/>
              <a:t>+2</a:t>
            </a:r>
            <a:r>
              <a:rPr lang="en-US" dirty="0" smtClean="0"/>
              <a:t> + Cl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Ca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(OR </a:t>
            </a:r>
            <a:r>
              <a:rPr lang="en-US" sz="4000" u="sng" dirty="0" smtClean="0">
                <a:sym typeface="Wingdings" pitchFamily="2" charset="2"/>
              </a:rPr>
              <a:t>CaCl</a:t>
            </a:r>
            <a:r>
              <a:rPr lang="en-US" sz="4000" u="sng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u="sng" dirty="0" smtClean="0">
                <a:sym typeface="Wingdings" pitchFamily="2" charset="2"/>
              </a:rPr>
              <a:t>Name</a:t>
            </a:r>
            <a:r>
              <a:rPr lang="en-US" dirty="0" smtClean="0">
                <a:sym typeface="Wingdings" pitchFamily="2" charset="2"/>
              </a:rPr>
              <a:t>: Calcium Chloride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62500" y="2220119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Ca +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763000" cy="4625609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en-US" dirty="0" smtClean="0"/>
              <a:t>Write the chemical equations for the following (DON’T FORGET SUBSCRIPTS IF NECESSARY)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Magnesium and Fluorine.</a:t>
            </a:r>
          </a:p>
          <a:p>
            <a:pPr marL="889254" lvl="1" indent="-514350">
              <a:buFont typeface="+mj-lt"/>
              <a:buAutoNum type="arabicPeriod"/>
            </a:pPr>
            <a:r>
              <a:rPr lang="en-US" dirty="0" smtClean="0"/>
              <a:t>Name of compound?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Potassium and Oxygen</a:t>
            </a:r>
          </a:p>
          <a:p>
            <a:pPr marL="889254" lvl="1" indent="-514350">
              <a:buFont typeface="+mj-lt"/>
              <a:buAutoNum type="arabicPeriod"/>
            </a:pPr>
            <a:r>
              <a:rPr lang="en-US" dirty="0" smtClean="0"/>
              <a:t>Name of compound?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Boron and Phosphorus</a:t>
            </a:r>
          </a:p>
          <a:p>
            <a:pPr marL="889254" lvl="1" indent="-514350">
              <a:buFont typeface="+mj-lt"/>
              <a:buAutoNum type="arabicPeriod"/>
            </a:pPr>
            <a:r>
              <a:rPr lang="en-US" dirty="0" smtClean="0"/>
              <a:t>Name of compound?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electron configuration (rings) for magnesium and fluorine.</a:t>
            </a:r>
          </a:p>
          <a:p>
            <a:endParaRPr lang="en-US" dirty="0" smtClean="0"/>
          </a:p>
          <a:p>
            <a:r>
              <a:rPr lang="en-US" dirty="0" smtClean="0"/>
              <a:t>How many valence electrons does each element have, and what will their eventual charges be to satisfy the octet rule?</a:t>
            </a:r>
          </a:p>
          <a:p>
            <a:endParaRPr lang="en-US" dirty="0" smtClean="0"/>
          </a:p>
          <a:p>
            <a:r>
              <a:rPr lang="en-US" dirty="0" smtClean="0"/>
              <a:t>In order to neutralize the charges of magnesium and fluorine, you will need to add more of one of the elements.  Which element would you add more of, and why?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Bonding (w/naming)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7.1 and 9.1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3936"/>
            <a:ext cx="4495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Metals</a:t>
            </a:r>
            <a:r>
              <a:rPr lang="en-US" dirty="0" smtClean="0"/>
              <a:t> = Left side of table</a:t>
            </a:r>
          </a:p>
          <a:p>
            <a:r>
              <a:rPr lang="en-US" b="1" dirty="0" smtClean="0"/>
              <a:t>Non-Metals</a:t>
            </a:r>
            <a:r>
              <a:rPr lang="en-US" dirty="0" smtClean="0"/>
              <a:t> = Right side</a:t>
            </a:r>
          </a:p>
          <a:p>
            <a:endParaRPr lang="en-US" dirty="0" smtClean="0"/>
          </a:p>
          <a:p>
            <a:r>
              <a:rPr lang="en-US" dirty="0" smtClean="0"/>
              <a:t>Metal mates with Non-Metal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u="sng" dirty="0" smtClean="0">
                <a:sym typeface="Wingdings" pitchFamily="2" charset="2"/>
              </a:rPr>
              <a:t>IONIC BOND</a:t>
            </a:r>
          </a:p>
          <a:p>
            <a:endParaRPr lang="en-US" b="1" u="sng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Ionic Bond</a:t>
            </a:r>
            <a:r>
              <a:rPr lang="en-US" dirty="0" smtClean="0">
                <a:sym typeface="Wingdings" pitchFamily="2" charset="2"/>
              </a:rPr>
              <a:t> – metal </a:t>
            </a:r>
            <a:r>
              <a:rPr lang="en-US" b="1" i="1" dirty="0" smtClean="0">
                <a:sym typeface="Wingdings" pitchFamily="2" charset="2"/>
              </a:rPr>
              <a:t>donates</a:t>
            </a:r>
            <a:r>
              <a:rPr lang="en-US" dirty="0" smtClean="0">
                <a:sym typeface="Wingdings" pitchFamily="2" charset="2"/>
              </a:rPr>
              <a:t> electron to nonmetal</a:t>
            </a:r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975" y="1981200"/>
            <a:ext cx="3067050" cy="278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and Non-Metal Bonding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1054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Lithium donating it’s valence electron with Fluorine…</a:t>
            </a:r>
            <a:r>
              <a:rPr lang="en-US" sz="2800" dirty="0" err="1" smtClean="0"/>
              <a:t>aww</a:t>
            </a:r>
            <a:r>
              <a:rPr lang="en-US" sz="2800" dirty="0" smtClean="0"/>
              <a:t> cute!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448300" y="4000500"/>
            <a:ext cx="20574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Ionic Bond </a:t>
            </a:r>
            <a:r>
              <a:rPr lang="en-US" dirty="0" smtClean="0"/>
              <a:t>– between METAL and NON-METAL</a:t>
            </a:r>
          </a:p>
          <a:p>
            <a:endParaRPr lang="en-US" dirty="0" smtClean="0"/>
          </a:p>
          <a:p>
            <a:r>
              <a:rPr lang="en-US" dirty="0" smtClean="0"/>
              <a:t>Metal DONATES valence electrons to NON-METAL</a:t>
            </a:r>
          </a:p>
          <a:p>
            <a:endParaRPr lang="en-US" dirty="0" smtClean="0"/>
          </a:p>
          <a:p>
            <a:r>
              <a:rPr lang="en-US" dirty="0" smtClean="0"/>
              <a:t>Metal = Positive charge (</a:t>
            </a:r>
            <a:r>
              <a:rPr lang="en-US" dirty="0" err="1" smtClean="0"/>
              <a:t>Cation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Non-Metal = Negative charge (Anion)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 Intro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Ionic Bond (Chemistry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24000"/>
            <a:ext cx="6553200" cy="40385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Sodium and Chlorine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562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Na + </a:t>
            </a:r>
            <a:r>
              <a:rPr lang="en-US" sz="3600" dirty="0" err="1" smtClean="0"/>
              <a:t>Cl</a:t>
            </a:r>
            <a:r>
              <a:rPr lang="en-US" sz="3600" dirty="0" smtClean="0"/>
              <a:t> → Na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+ </a:t>
            </a:r>
            <a:r>
              <a:rPr lang="en-US" sz="3600" dirty="0" err="1" smtClean="0"/>
              <a:t>Cl</a:t>
            </a:r>
            <a:r>
              <a:rPr lang="en-US" sz="3600" baseline="30000" dirty="0" smtClean="0"/>
              <a:t>−</a:t>
            </a:r>
            <a:r>
              <a:rPr lang="en-US" sz="3600" dirty="0" smtClean="0"/>
              <a:t> → </a:t>
            </a:r>
            <a:r>
              <a:rPr lang="en-US" sz="3600" dirty="0" err="1" smtClean="0"/>
              <a:t>NaCl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3936"/>
            <a:ext cx="4724400" cy="4931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When naming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Metal+ Non-</a:t>
            </a:r>
            <a:r>
              <a:rPr lang="en-US" dirty="0" err="1" smtClean="0"/>
              <a:t>metal</a:t>
            </a:r>
            <a:r>
              <a:rPr lang="en-US" b="1" u="sng" dirty="0" err="1" smtClean="0"/>
              <a:t>”ide</a:t>
            </a:r>
            <a:r>
              <a:rPr lang="en-US" b="1" u="sng" dirty="0" smtClean="0"/>
              <a:t>”</a:t>
            </a:r>
            <a:r>
              <a:rPr lang="en-US" b="1" dirty="0" smtClean="0"/>
              <a:t>*</a:t>
            </a:r>
          </a:p>
          <a:p>
            <a:endParaRPr lang="en-US" dirty="0" smtClean="0"/>
          </a:p>
          <a:p>
            <a:r>
              <a:rPr lang="en-US" dirty="0" err="1" smtClean="0"/>
              <a:t>NaCl</a:t>
            </a:r>
            <a:r>
              <a:rPr lang="en-US" dirty="0" smtClean="0"/>
              <a:t> (Na = </a:t>
            </a:r>
            <a:r>
              <a:rPr lang="en-US" dirty="0" err="1" smtClean="0"/>
              <a:t>cation</a:t>
            </a:r>
            <a:r>
              <a:rPr lang="en-US" dirty="0" smtClean="0"/>
              <a:t>, </a:t>
            </a:r>
            <a:r>
              <a:rPr lang="en-US" dirty="0" err="1" smtClean="0"/>
              <a:t>Cl</a:t>
            </a:r>
            <a:r>
              <a:rPr lang="en-US" dirty="0" smtClean="0"/>
              <a:t> = anion)</a:t>
            </a:r>
          </a:p>
          <a:p>
            <a:endParaRPr lang="en-US" dirty="0" smtClean="0"/>
          </a:p>
          <a:p>
            <a:r>
              <a:rPr lang="en-US" dirty="0" smtClean="0"/>
              <a:t>SODIUM CHLORIDE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*True when anion is </a:t>
            </a:r>
            <a:r>
              <a:rPr lang="en-US" b="1" i="1" dirty="0" smtClean="0"/>
              <a:t>BY ITSELF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24400" y="1295400"/>
            <a:ext cx="443862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3936"/>
            <a:ext cx="4495800" cy="50840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b="1" dirty="0" err="1" smtClean="0"/>
              <a:t>KBr</a:t>
            </a:r>
            <a:endParaRPr lang="en-US" sz="3200" b="1" dirty="0" smtClean="0"/>
          </a:p>
          <a:p>
            <a:r>
              <a:rPr lang="en-US" dirty="0" smtClean="0"/>
              <a:t>Metal = K (Potassium)</a:t>
            </a:r>
          </a:p>
          <a:p>
            <a:r>
              <a:rPr lang="en-US" dirty="0" smtClean="0"/>
              <a:t>Non-Metal = Br (Bromine)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Name: Potassium Brom</a:t>
            </a:r>
            <a:r>
              <a:rPr lang="en-US" b="1" u="sng" dirty="0" smtClean="0"/>
              <a:t>ide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err="1" smtClean="0"/>
              <a:t>MgO</a:t>
            </a:r>
            <a:endParaRPr lang="en-US" sz="3200" b="1" dirty="0" smtClean="0"/>
          </a:p>
          <a:p>
            <a:r>
              <a:rPr lang="en-US" dirty="0" smtClean="0"/>
              <a:t>Metal = Mg (Magnesium)</a:t>
            </a:r>
          </a:p>
          <a:p>
            <a:r>
              <a:rPr lang="en-US" dirty="0" smtClean="0"/>
              <a:t>Non-Metal = O (Oxygen)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Name: Magnesium Ox</a:t>
            </a:r>
            <a:r>
              <a:rPr lang="en-US" b="1" u="sng" dirty="0" smtClean="0"/>
              <a:t>ide</a:t>
            </a:r>
            <a:endParaRPr lang="en-US" b="1" u="sng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96833" y="1676400"/>
            <a:ext cx="393756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Bond = Metal (Ca) and Non-Metal (O)</a:t>
            </a:r>
          </a:p>
          <a:p>
            <a:endParaRPr lang="en-US" dirty="0" smtClean="0"/>
          </a:p>
          <a:p>
            <a:r>
              <a:rPr lang="en-US" dirty="0" smtClean="0"/>
              <a:t>Name = Metal Non-Metal “-</a:t>
            </a:r>
            <a:r>
              <a:rPr lang="en-US" dirty="0" err="1" smtClean="0"/>
              <a:t>ide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Calcium Oxide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u="sng" dirty="0" smtClean="0"/>
              <a:t>So Far</a:t>
            </a:r>
            <a:r>
              <a:rPr lang="en-US" dirty="0" smtClean="0"/>
              <a:t>:</a:t>
            </a:r>
          </a:p>
          <a:p>
            <a:r>
              <a:rPr lang="en-US" dirty="0" smtClean="0"/>
              <a:t>Metals and Non-Metals = BALANCE</a:t>
            </a:r>
          </a:p>
          <a:p>
            <a:pPr>
              <a:buNone/>
            </a:pPr>
            <a:r>
              <a:rPr lang="en-US" dirty="0" smtClean="0"/>
              <a:t>		Ca = +2		O = -2</a:t>
            </a:r>
          </a:p>
          <a:p>
            <a:endParaRPr lang="en-US" dirty="0" smtClean="0"/>
          </a:p>
          <a:p>
            <a:r>
              <a:rPr lang="en-US" dirty="0" smtClean="0"/>
              <a:t>What happens when they don’t equal?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Equations:</a:t>
            </a:r>
            <a:br>
              <a:rPr lang="en-US" dirty="0" smtClean="0"/>
            </a:br>
            <a:r>
              <a:rPr lang="en-US" dirty="0" smtClean="0"/>
              <a:t>Ca + 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455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Warm Up #1</vt:lpstr>
      <vt:lpstr>Warm Up #2</vt:lpstr>
      <vt:lpstr>Ionic Bonding (w/naming)</vt:lpstr>
      <vt:lpstr>Metal and Non-Metal Bonding</vt:lpstr>
      <vt:lpstr>Ionic Bond Intro</vt:lpstr>
      <vt:lpstr>Example: Sodium and Chlorine</vt:lpstr>
      <vt:lpstr>Naming Ionic Compounds</vt:lpstr>
      <vt:lpstr>Other Examples</vt:lpstr>
      <vt:lpstr>Chemical Equations: Ca + O  CaO</vt:lpstr>
      <vt:lpstr>Example: Al + O  AlO (NOT!)</vt:lpstr>
      <vt:lpstr>Subscripts</vt:lpstr>
      <vt:lpstr>Example: Ca + Cl  ???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1</cp:revision>
  <dcterms:created xsi:type="dcterms:W3CDTF">2013-10-24T20:00:44Z</dcterms:created>
  <dcterms:modified xsi:type="dcterms:W3CDTF">2013-10-24T20:01:20Z</dcterms:modified>
</cp:coreProperties>
</file>