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04270C-89EB-4D50-9D51-686C9EB87A2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3C0DEF-F376-4847-A255-2CFF2BFCF5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the chemical equation to form the following (include ion charges):</a:t>
            </a:r>
          </a:p>
          <a:p>
            <a:r>
              <a:rPr lang="en-US" dirty="0" smtClean="0"/>
              <a:t>Strontium Oxide</a:t>
            </a:r>
          </a:p>
          <a:p>
            <a:r>
              <a:rPr lang="en-US" dirty="0" smtClean="0"/>
              <a:t>Potassium Nitride</a:t>
            </a:r>
          </a:p>
          <a:p>
            <a:r>
              <a:rPr lang="en-US" dirty="0" smtClean="0"/>
              <a:t>Magnesium </a:t>
            </a:r>
            <a:r>
              <a:rPr lang="en-US" dirty="0" err="1" smtClean="0"/>
              <a:t>Phosphide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are the transition metals found on the Periodic Table?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With NaNO</a:t>
            </a:r>
            <a:r>
              <a:rPr lang="en-US" baseline="-25000" dirty="0" smtClean="0"/>
              <a:t>3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Na = +1</a:t>
            </a:r>
          </a:p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= -1</a:t>
            </a:r>
          </a:p>
          <a:p>
            <a:pPr>
              <a:buNone/>
            </a:pPr>
            <a:r>
              <a:rPr lang="en-US" b="1" dirty="0" smtClean="0"/>
              <a:t>NO SUBSCRIPTS NEEDED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with Mg and PO</a:t>
            </a:r>
            <a:r>
              <a:rPr lang="en-US" baseline="-25000" dirty="0" smtClean="0"/>
              <a:t>4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Mg = +2</a:t>
            </a:r>
          </a:p>
          <a:p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= -3</a:t>
            </a:r>
          </a:p>
          <a:p>
            <a:pPr>
              <a:buNone/>
            </a:pPr>
            <a:r>
              <a:rPr lang="en-US" b="1" dirty="0" smtClean="0"/>
              <a:t>SUBSCRIPTS NEEDED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Mg</a:t>
            </a:r>
            <a:r>
              <a:rPr lang="en-US" baseline="30000" dirty="0" smtClean="0"/>
              <a:t>+2</a:t>
            </a:r>
            <a:r>
              <a:rPr lang="en-US" dirty="0" smtClean="0"/>
              <a:t> +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ym typeface="Wingdings" pitchFamily="2" charset="2"/>
              </a:rPr>
              <a:t>Mg</a:t>
            </a:r>
            <a:r>
              <a:rPr lang="en-US" sz="3600" b="1" baseline="-25000" dirty="0" smtClean="0">
                <a:sym typeface="Wingdings" pitchFamily="2" charset="2"/>
              </a:rPr>
              <a:t>3</a:t>
            </a:r>
            <a:r>
              <a:rPr lang="en-US" sz="3600" b="1" dirty="0" smtClean="0">
                <a:sym typeface="Wingdings" pitchFamily="2" charset="2"/>
              </a:rPr>
              <a:t>(PO</a:t>
            </a:r>
            <a:r>
              <a:rPr lang="en-US" sz="3600" b="1" baseline="-25000" dirty="0" smtClean="0">
                <a:sym typeface="Wingdings" pitchFamily="2" charset="2"/>
              </a:rPr>
              <a:t>4</a:t>
            </a:r>
            <a:r>
              <a:rPr lang="en-US" sz="3600" b="1" dirty="0" smtClean="0">
                <a:sym typeface="Wingdings" pitchFamily="2" charset="2"/>
              </a:rPr>
              <a:t>)</a:t>
            </a:r>
            <a:r>
              <a:rPr lang="en-US" sz="3600" b="1" baseline="-25000" dirty="0" smtClean="0">
                <a:sym typeface="Wingdings" pitchFamily="2" charset="2"/>
              </a:rPr>
              <a:t>2</a:t>
            </a:r>
            <a:endParaRPr lang="en-US" sz="3600" b="1" baseline="-25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Polyatomics</a:t>
            </a:r>
            <a:r>
              <a:rPr lang="en-US" dirty="0" smtClean="0"/>
              <a:t> with Subscripts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SrO</a:t>
            </a:r>
            <a:endParaRPr lang="en-US" dirty="0" smtClean="0"/>
          </a:p>
          <a:p>
            <a:r>
              <a:rPr lang="en-US" dirty="0" err="1" smtClean="0"/>
              <a:t>Sr</a:t>
            </a:r>
            <a:r>
              <a:rPr lang="en-US" dirty="0" smtClean="0"/>
              <a:t> = Metal	</a:t>
            </a:r>
          </a:p>
          <a:p>
            <a:r>
              <a:rPr lang="en-US" dirty="0" smtClean="0"/>
              <a:t>O = Non-Metal (by itself)</a:t>
            </a:r>
          </a:p>
          <a:p>
            <a:r>
              <a:rPr lang="en-US" dirty="0" smtClean="0"/>
              <a:t>Name: Metal Non-Metal-IDE (Strontium Ox</a:t>
            </a:r>
            <a:r>
              <a:rPr lang="en-US" b="1" u="sng" dirty="0" smtClean="0"/>
              <a:t>ide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NaNO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Na = Metal</a:t>
            </a:r>
          </a:p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= Non-Metal (polyatomic ion)</a:t>
            </a:r>
          </a:p>
          <a:p>
            <a:r>
              <a:rPr lang="en-US" dirty="0" smtClean="0"/>
              <a:t>Name: Metal Non-Metal-ATE (Sodium Nitr</a:t>
            </a:r>
            <a:r>
              <a:rPr lang="en-US" b="1" u="sng" dirty="0" smtClean="0"/>
              <a:t>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51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the following chemical reactions, give the appropriate product, and its name:</a:t>
            </a:r>
          </a:p>
          <a:p>
            <a:pPr>
              <a:buNone/>
            </a:pPr>
            <a:r>
              <a:rPr lang="en-US" dirty="0" smtClean="0"/>
              <a:t>	[if the charge isn’t there, you should know it]</a:t>
            </a:r>
          </a:p>
          <a:p>
            <a:endParaRPr lang="en-US" dirty="0" smtClean="0"/>
          </a:p>
          <a:p>
            <a:r>
              <a:rPr lang="en-US" dirty="0" smtClean="0"/>
              <a:t>Ag</a:t>
            </a:r>
            <a:r>
              <a:rPr lang="en-US" baseline="30000" dirty="0" smtClean="0"/>
              <a:t>+1</a:t>
            </a:r>
            <a:r>
              <a:rPr lang="en-US" dirty="0" smtClean="0"/>
              <a:t> + O </a:t>
            </a:r>
            <a:r>
              <a:rPr lang="en-US" dirty="0" smtClean="0">
                <a:sym typeface="Wingdings" pitchFamily="2" charset="2"/>
              </a:rPr>
              <a:t> _________ (Name: _________)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Ca + 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___________ (Name: _________)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Iron (III) Nitrate  _____ + ________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(Compound: _______)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7.2 and 9.2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Transition Metals and Polyatomic 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73936"/>
            <a:ext cx="4267200" cy="50840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Found in center of Periodic Table</a:t>
            </a:r>
          </a:p>
          <a:p>
            <a:pPr lvl="1"/>
            <a:r>
              <a:rPr lang="en-US" dirty="0" smtClean="0"/>
              <a:t>Giant rectangle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Ex. Zinc, Copper, Iron</a:t>
            </a:r>
          </a:p>
          <a:p>
            <a:endParaRPr lang="en-US" dirty="0" smtClean="0"/>
          </a:p>
          <a:p>
            <a:r>
              <a:rPr lang="en-US" dirty="0" smtClean="0"/>
              <a:t>Ions of Transition Metals = + charge</a:t>
            </a:r>
          </a:p>
          <a:p>
            <a:endParaRPr lang="en-US" dirty="0" smtClean="0"/>
          </a:p>
          <a:p>
            <a:r>
              <a:rPr lang="en-US" dirty="0" smtClean="0"/>
              <a:t>MULTIPLE IONS of same metal exist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76800" y="1905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Example: Iron (Fe)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Forms: </a:t>
            </a:r>
          </a:p>
          <a:p>
            <a:r>
              <a:rPr lang="en-US" dirty="0" smtClean="0"/>
              <a:t>Fe</a:t>
            </a:r>
            <a:r>
              <a:rPr lang="en-US" baseline="30000" dirty="0" smtClean="0"/>
              <a:t>+2</a:t>
            </a:r>
            <a:r>
              <a:rPr lang="en-US" dirty="0" smtClean="0"/>
              <a:t> (Ferrous Ion)</a:t>
            </a:r>
          </a:p>
          <a:p>
            <a:r>
              <a:rPr lang="en-US" dirty="0" smtClean="0"/>
              <a:t>Fe</a:t>
            </a:r>
            <a:r>
              <a:rPr lang="en-US" baseline="30000" dirty="0" smtClean="0"/>
              <a:t>+3</a:t>
            </a:r>
            <a:r>
              <a:rPr lang="en-US" dirty="0" smtClean="0"/>
              <a:t> (Ferric Ion)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Copper (Cu)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Forms:</a:t>
            </a:r>
          </a:p>
          <a:p>
            <a:r>
              <a:rPr lang="en-US" dirty="0" smtClean="0"/>
              <a:t>Cu</a:t>
            </a:r>
            <a:r>
              <a:rPr lang="en-US" baseline="30000" dirty="0" smtClean="0"/>
              <a:t>+1</a:t>
            </a:r>
            <a:r>
              <a:rPr lang="en-US" dirty="0" smtClean="0"/>
              <a:t> (Cuprous Ion)</a:t>
            </a:r>
          </a:p>
          <a:p>
            <a:r>
              <a:rPr lang="en-US" dirty="0" smtClean="0"/>
              <a:t>Cu</a:t>
            </a:r>
            <a:r>
              <a:rPr lang="en-US" baseline="30000" dirty="0" smtClean="0"/>
              <a:t>+2</a:t>
            </a:r>
            <a:r>
              <a:rPr lang="en-US" dirty="0" smtClean="0"/>
              <a:t> (Cupric Ion)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52181" y="1524000"/>
            <a:ext cx="370601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 Ion Charges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3936"/>
            <a:ext cx="4495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ROMAN NUMERALS</a:t>
            </a:r>
          </a:p>
          <a:p>
            <a:endParaRPr lang="en-US" dirty="0" smtClean="0"/>
          </a:p>
          <a:p>
            <a:r>
              <a:rPr lang="en-US" dirty="0" smtClean="0"/>
              <a:t>I = one</a:t>
            </a:r>
          </a:p>
          <a:p>
            <a:r>
              <a:rPr lang="en-US" dirty="0" smtClean="0"/>
              <a:t>II = two</a:t>
            </a:r>
          </a:p>
          <a:p>
            <a:r>
              <a:rPr lang="en-US" dirty="0" smtClean="0"/>
              <a:t>III = three</a:t>
            </a:r>
          </a:p>
          <a:p>
            <a:r>
              <a:rPr lang="en-US" dirty="0" smtClean="0"/>
              <a:t>IV = four</a:t>
            </a:r>
          </a:p>
          <a:p>
            <a:endParaRPr lang="en-US" dirty="0" smtClean="0"/>
          </a:p>
          <a:p>
            <a:r>
              <a:rPr lang="en-US" dirty="0" smtClean="0"/>
              <a:t>Charge of metal = roman numeral used</a:t>
            </a:r>
          </a:p>
          <a:p>
            <a:endParaRPr lang="en-US" dirty="0" smtClean="0"/>
          </a:p>
          <a:p>
            <a:r>
              <a:rPr lang="en-US" dirty="0" smtClean="0"/>
              <a:t>Ex. Fe</a:t>
            </a:r>
            <a:r>
              <a:rPr lang="en-US" baseline="30000" dirty="0" smtClean="0"/>
              <a:t>+2</a:t>
            </a:r>
            <a:r>
              <a:rPr lang="en-US" dirty="0" smtClean="0"/>
              <a:t> = Iron (II)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57800" y="990600"/>
            <a:ext cx="36195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Naming…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28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Ex. Fe</a:t>
            </a:r>
            <a:r>
              <a:rPr lang="en-US" baseline="30000" dirty="0" smtClean="0"/>
              <a:t>+2</a:t>
            </a:r>
            <a:r>
              <a:rPr lang="en-US" dirty="0" smtClean="0"/>
              <a:t> + O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FeO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Metal = Iron (+2 charge)</a:t>
            </a:r>
          </a:p>
          <a:p>
            <a:r>
              <a:rPr lang="en-US" dirty="0" smtClean="0">
                <a:sym typeface="Wingdings" pitchFamily="2" charset="2"/>
              </a:rPr>
              <a:t>Non-Metal = Oxygen (by itself)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“-IDE” ending</a:t>
            </a:r>
          </a:p>
          <a:p>
            <a:r>
              <a:rPr lang="en-US" u="sng" dirty="0" smtClean="0">
                <a:sym typeface="Wingdings" pitchFamily="2" charset="2"/>
              </a:rPr>
              <a:t>Name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sz="3900" b="1" dirty="0" smtClean="0">
                <a:sym typeface="Wingdings" pitchFamily="2" charset="2"/>
              </a:rPr>
              <a:t>Iron (II) Oxide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Ex. Fe</a:t>
            </a:r>
            <a:r>
              <a:rPr lang="en-US" baseline="30000" dirty="0" smtClean="0">
                <a:sym typeface="Wingdings" pitchFamily="2" charset="2"/>
              </a:rPr>
              <a:t>+3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dirty="0" smtClean="0">
                <a:sym typeface="Wingdings" pitchFamily="2" charset="2"/>
              </a:rPr>
              <a:t>  Fe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r>
              <a:rPr lang="en-US" dirty="0" smtClean="0">
                <a:sym typeface="Wingdings" pitchFamily="2" charset="2"/>
              </a:rPr>
              <a:t>Metal = Iron(+3 charge)</a:t>
            </a:r>
          </a:p>
          <a:p>
            <a:r>
              <a:rPr lang="en-US" dirty="0" smtClean="0">
                <a:sym typeface="Wingdings" pitchFamily="2" charset="2"/>
              </a:rPr>
              <a:t>Non-Metal = Oxygen (by itself)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“-IDE ending”</a:t>
            </a:r>
          </a:p>
          <a:p>
            <a:r>
              <a:rPr lang="en-US" u="sng" dirty="0" smtClean="0">
                <a:sym typeface="Wingdings" pitchFamily="2" charset="2"/>
              </a:rPr>
              <a:t>Name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sz="3900" b="1" dirty="0" smtClean="0">
                <a:sym typeface="Wingdings" pitchFamily="2" charset="2"/>
              </a:rPr>
              <a:t>Iron (III) Oxide</a:t>
            </a:r>
            <a:endParaRPr lang="en-US" sz="39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“Poly-” </a:t>
            </a:r>
            <a:r>
              <a:rPr lang="en-US" dirty="0" smtClean="0"/>
              <a:t>= Many</a:t>
            </a:r>
          </a:p>
          <a:p>
            <a:r>
              <a:rPr lang="en-US" b="1" i="1" dirty="0" smtClean="0"/>
              <a:t>“-atomic” </a:t>
            </a:r>
            <a:r>
              <a:rPr lang="en-US" dirty="0" smtClean="0"/>
              <a:t>= consists of atoms</a:t>
            </a:r>
          </a:p>
          <a:p>
            <a:r>
              <a:rPr lang="en-US" b="1" i="1" dirty="0" smtClean="0"/>
              <a:t>“Ion” </a:t>
            </a:r>
            <a:r>
              <a:rPr lang="en-US" dirty="0" smtClean="0"/>
              <a:t>= has a charge</a:t>
            </a:r>
          </a:p>
          <a:p>
            <a:endParaRPr lang="en-US" dirty="0" smtClean="0"/>
          </a:p>
          <a:p>
            <a:r>
              <a:rPr lang="en-US" b="1" u="sng" dirty="0" smtClean="0"/>
              <a:t>Polyatomic Ion </a:t>
            </a:r>
            <a:r>
              <a:rPr lang="en-US" dirty="0" smtClean="0"/>
              <a:t>– an ion consisting of multiple elements (a </a:t>
            </a:r>
            <a:r>
              <a:rPr lang="en-US" b="1" u="sng" dirty="0" smtClean="0"/>
              <a:t>COMPOUND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Usually a negative charge (Exception: ammonium: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+1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For all polyatomic ions, think as 1 non-metal!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3434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MEMORIZE!</a:t>
            </a:r>
          </a:p>
          <a:p>
            <a:endParaRPr lang="en-US" dirty="0" smtClean="0"/>
          </a:p>
          <a:p>
            <a:r>
              <a:rPr lang="en-US" dirty="0" smtClean="0"/>
              <a:t>OH</a:t>
            </a:r>
            <a:r>
              <a:rPr lang="en-US" baseline="30000" dirty="0" smtClean="0"/>
              <a:t>-1</a:t>
            </a:r>
            <a:r>
              <a:rPr lang="en-US" dirty="0" smtClean="0"/>
              <a:t> = Hydroxide</a:t>
            </a:r>
          </a:p>
          <a:p>
            <a:endParaRPr lang="en-US" dirty="0" smtClean="0"/>
          </a:p>
          <a:p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-3</a:t>
            </a:r>
            <a:r>
              <a:rPr lang="en-US" dirty="0" smtClean="0"/>
              <a:t> = Phosph</a:t>
            </a:r>
            <a:r>
              <a:rPr lang="en-US" b="1" u="sng" dirty="0" smtClean="0"/>
              <a:t>ate</a:t>
            </a:r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 = Sulf</a:t>
            </a:r>
            <a:r>
              <a:rPr lang="en-US" b="1" u="sng" dirty="0" smtClean="0"/>
              <a:t>ate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 = Carbon</a:t>
            </a:r>
            <a:r>
              <a:rPr lang="en-US" b="1" u="sng" dirty="0" smtClean="0"/>
              <a:t>ate</a:t>
            </a:r>
          </a:p>
          <a:p>
            <a:endParaRPr lang="en-US" dirty="0" smtClean="0"/>
          </a:p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 = Nitr</a:t>
            </a:r>
            <a:r>
              <a:rPr lang="en-US" b="1" u="sng" dirty="0" smtClean="0"/>
              <a:t>ate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45206"/>
            <a:ext cx="4114800" cy="457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Commonly Seen Polyatomic 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Ionic Bonds = “-</a:t>
            </a:r>
            <a:r>
              <a:rPr lang="en-US" dirty="0" err="1" smtClean="0"/>
              <a:t>ide</a:t>
            </a:r>
            <a:r>
              <a:rPr lang="en-US" dirty="0" smtClean="0"/>
              <a:t>” if anion is BY ITSELF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Polyatomics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Anion ending = </a:t>
            </a:r>
            <a:r>
              <a:rPr lang="en-US" b="1" u="sng" dirty="0" smtClean="0"/>
              <a:t>“-ATE”</a:t>
            </a:r>
          </a:p>
          <a:p>
            <a:endParaRPr lang="en-US" b="1" u="sng" dirty="0" smtClean="0"/>
          </a:p>
          <a:p>
            <a:r>
              <a:rPr lang="en-US" dirty="0" smtClean="0"/>
              <a:t>Ex:  NaNO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b="1" u="sng" dirty="0" smtClean="0"/>
              <a:t>Name</a:t>
            </a:r>
            <a:r>
              <a:rPr lang="en-US" dirty="0" smtClean="0"/>
              <a:t>: Sodium Nitr</a:t>
            </a:r>
            <a:r>
              <a:rPr lang="en-US" b="1" i="1" u="sng" dirty="0" smtClean="0"/>
              <a:t>ate</a:t>
            </a:r>
            <a:endParaRPr lang="en-US" b="1" i="1" u="sng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3500" y="2191544"/>
            <a:ext cx="30480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</a:t>
            </a:r>
            <a:r>
              <a:rPr lang="en-US" dirty="0" err="1" smtClean="0"/>
              <a:t>Polyatomics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383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Warm Up #3</vt:lpstr>
      <vt:lpstr>Chapter 7.2 and 9.2</vt:lpstr>
      <vt:lpstr>Transition Metals</vt:lpstr>
      <vt:lpstr>Transition Metal Ion Charges</vt:lpstr>
      <vt:lpstr>When Naming…</vt:lpstr>
      <vt:lpstr>Example of Compounds</vt:lpstr>
      <vt:lpstr>Polyatomic Ions</vt:lpstr>
      <vt:lpstr>Commonly Seen Polyatomic Ions</vt:lpstr>
      <vt:lpstr>Naming Polyatomics</vt:lpstr>
      <vt:lpstr>Polyatomics with Subscripts</vt:lpstr>
      <vt:lpstr>Review:</vt:lpstr>
      <vt:lpstr>Quick Quiz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#3</dc:title>
  <dc:creator>Windows User</dc:creator>
  <cp:lastModifiedBy>Windows User</cp:lastModifiedBy>
  <cp:revision>1</cp:revision>
  <dcterms:created xsi:type="dcterms:W3CDTF">2013-10-24T20:01:45Z</dcterms:created>
  <dcterms:modified xsi:type="dcterms:W3CDTF">2013-10-24T20:02:10Z</dcterms:modified>
</cp:coreProperties>
</file>