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10E5577-15CE-426F-AD72-6A67383D48ED}" type="datetimeFigureOut">
              <a:rPr lang="en-US" smtClean="0"/>
              <a:t>11/5/2013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8EDF268-8DFC-42F4-BA78-228171E3F8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1. Looking at your Periodic Table, how many valence electrons do the following elements have</a:t>
            </a:r>
            <a:r>
              <a:rPr lang="en-US" dirty="0" smtClean="0"/>
              <a:t>?  Include their charges.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 algn="ctr">
              <a:buNone/>
            </a:pPr>
            <a:r>
              <a:rPr lang="en-US" b="1" dirty="0" smtClean="0"/>
              <a:t>Na + </a:t>
            </a:r>
            <a:r>
              <a:rPr lang="en-US" b="1" dirty="0" err="1" smtClean="0"/>
              <a:t>Cl</a:t>
            </a:r>
            <a:r>
              <a:rPr lang="en-US" b="1" dirty="0" smtClean="0"/>
              <a:t>		Ca + F		Mg + N</a:t>
            </a:r>
            <a:endParaRPr lang="en-US" b="1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2. Write the Lewis Dot Structures for the elements described in #</a:t>
            </a:r>
            <a:r>
              <a:rPr lang="en-US" dirty="0" smtClean="0"/>
              <a:t>1, and name the compound.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3. Mg + PO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______ (Name = ___________)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</a:t>
            </a:r>
            <a:r>
              <a:rPr lang="en-US" dirty="0" smtClean="0"/>
              <a:t>Up #6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Covalent Bonding Couples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i="1" dirty="0" smtClean="0"/>
              <a:t>What about the unpaired valence electrons?  They need dates too!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i="1" dirty="0" smtClean="0"/>
              <a:t>Bond with other elements!</a:t>
            </a:r>
          </a:p>
          <a:p>
            <a:endParaRPr lang="en-US" dirty="0" smtClean="0"/>
          </a:p>
          <a:p>
            <a:r>
              <a:rPr lang="en-US" dirty="0" smtClean="0"/>
              <a:t>Metal and Non-Metal = Ionic Bond</a:t>
            </a:r>
          </a:p>
          <a:p>
            <a:endParaRPr lang="en-US" dirty="0" smtClean="0"/>
          </a:p>
          <a:p>
            <a:r>
              <a:rPr lang="en-US" dirty="0" smtClean="0"/>
              <a:t>Metal and Metal = </a:t>
            </a:r>
            <a:r>
              <a:rPr lang="en-US" b="1" u="sng" dirty="0" smtClean="0"/>
              <a:t>Metallic Bond</a:t>
            </a:r>
          </a:p>
          <a:p>
            <a:endParaRPr lang="en-US" dirty="0" smtClean="0"/>
          </a:p>
          <a:p>
            <a:r>
              <a:rPr lang="en-US" dirty="0" smtClean="0"/>
              <a:t>Non-Metal and Non-Metal = </a:t>
            </a:r>
            <a:r>
              <a:rPr lang="en-US" b="1" u="sng" dirty="0" smtClean="0"/>
              <a:t>COVALENT BOND</a:t>
            </a:r>
            <a:r>
              <a:rPr lang="en-US" dirty="0" smtClean="0"/>
              <a:t> – electrons are </a:t>
            </a:r>
            <a:r>
              <a:rPr lang="en-US" b="1" dirty="0" smtClean="0"/>
              <a:t>SHARED</a:t>
            </a:r>
            <a:endParaRPr lang="en-US" b="1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486400"/>
            <a:ext cx="8183880" cy="1051560"/>
          </a:xfrm>
        </p:spPr>
        <p:txBody>
          <a:bodyPr/>
          <a:lstStyle/>
          <a:p>
            <a:r>
              <a:rPr lang="en-US" dirty="0" smtClean="0"/>
              <a:t>Awkward School Dances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83880" cy="4879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Some elements bond with themselves…</a:t>
            </a:r>
          </a:p>
          <a:p>
            <a:r>
              <a:rPr lang="en-US" b="1" u="sng" dirty="0" smtClean="0"/>
              <a:t>Diatomic compounds</a:t>
            </a:r>
            <a:r>
              <a:rPr lang="en-US" dirty="0" smtClean="0"/>
              <a:t> – two of the same element bond</a:t>
            </a:r>
          </a:p>
          <a:p>
            <a:endParaRPr lang="en-US" dirty="0" smtClean="0"/>
          </a:p>
          <a:p>
            <a:r>
              <a:rPr lang="en-US" dirty="0" smtClean="0"/>
              <a:t>N, H, F, O, I, </a:t>
            </a:r>
            <a:r>
              <a:rPr lang="en-US" dirty="0" err="1" smtClean="0"/>
              <a:t>Cl</a:t>
            </a:r>
            <a:r>
              <a:rPr lang="en-US" dirty="0" smtClean="0"/>
              <a:t>, Br = all diatomic</a:t>
            </a:r>
          </a:p>
          <a:p>
            <a:pPr>
              <a:buNone/>
            </a:pPr>
            <a:r>
              <a:rPr lang="en-US" dirty="0" smtClean="0"/>
              <a:t>OR</a:t>
            </a:r>
          </a:p>
          <a:p>
            <a:pPr>
              <a:buNone/>
            </a:pPr>
            <a:r>
              <a:rPr lang="en-US" sz="3600" b="1" dirty="0" smtClean="0"/>
              <a:t>N</a:t>
            </a:r>
            <a:r>
              <a:rPr lang="en-US" dirty="0" smtClean="0"/>
              <a:t>ever </a:t>
            </a:r>
            <a:r>
              <a:rPr lang="en-US" sz="3600" b="1" dirty="0" smtClean="0"/>
              <a:t>H</a:t>
            </a:r>
            <a:r>
              <a:rPr lang="en-US" dirty="0" smtClean="0"/>
              <a:t>ave </a:t>
            </a:r>
            <a:r>
              <a:rPr lang="en-US" sz="3600" b="1" dirty="0" smtClean="0"/>
              <a:t>F</a:t>
            </a:r>
            <a:r>
              <a:rPr lang="en-US" dirty="0" smtClean="0"/>
              <a:t>ear </a:t>
            </a:r>
            <a:r>
              <a:rPr lang="en-US" sz="3600" b="1" dirty="0" smtClean="0"/>
              <a:t>O</a:t>
            </a:r>
            <a:r>
              <a:rPr lang="en-US" dirty="0" smtClean="0"/>
              <a:t>f </a:t>
            </a:r>
            <a:r>
              <a:rPr lang="en-US" sz="3600" b="1" dirty="0" smtClean="0"/>
              <a:t>I</a:t>
            </a:r>
            <a:r>
              <a:rPr lang="en-US" dirty="0" smtClean="0"/>
              <a:t>ce </a:t>
            </a:r>
          </a:p>
          <a:p>
            <a:pPr>
              <a:buNone/>
            </a:pPr>
            <a:r>
              <a:rPr lang="en-US" sz="3600" b="1" dirty="0" smtClean="0"/>
              <a:t>C</a:t>
            </a:r>
            <a:r>
              <a:rPr lang="en-US" dirty="0" smtClean="0"/>
              <a:t>o</a:t>
            </a:r>
            <a:r>
              <a:rPr lang="en-US" sz="3600" b="1" dirty="0" smtClean="0"/>
              <a:t>l</a:t>
            </a:r>
            <a:r>
              <a:rPr lang="en-US" dirty="0" smtClean="0"/>
              <a:t>d </a:t>
            </a:r>
            <a:r>
              <a:rPr lang="en-US" sz="3600" b="1" dirty="0" smtClean="0"/>
              <a:t>B</a:t>
            </a:r>
            <a:r>
              <a:rPr lang="en-US" dirty="0" smtClean="0"/>
              <a:t>ee</a:t>
            </a:r>
            <a:r>
              <a:rPr lang="en-US" sz="3600" b="1" dirty="0" smtClean="0"/>
              <a:t>r</a:t>
            </a:r>
          </a:p>
          <a:p>
            <a:pPr>
              <a:buNone/>
            </a:pPr>
            <a:endParaRPr lang="en-US" sz="3600" b="1" dirty="0" smtClean="0"/>
          </a:p>
          <a:p>
            <a:pPr>
              <a:buNone/>
            </a:pPr>
            <a:r>
              <a:rPr lang="en-US" b="1" dirty="0" smtClean="0"/>
              <a:t>N</a:t>
            </a:r>
            <a:r>
              <a:rPr lang="en-US" b="1" baseline="-25000" dirty="0" smtClean="0"/>
              <a:t>2</a:t>
            </a:r>
            <a:r>
              <a:rPr lang="en-US" b="1" dirty="0" smtClean="0"/>
              <a:t>, H</a:t>
            </a:r>
            <a:r>
              <a:rPr lang="en-US" b="1" baseline="-25000" dirty="0" smtClean="0"/>
              <a:t>2</a:t>
            </a:r>
            <a:r>
              <a:rPr lang="en-US" b="1" dirty="0" smtClean="0"/>
              <a:t>, F</a:t>
            </a:r>
            <a:r>
              <a:rPr lang="en-US" b="1" baseline="-25000" dirty="0" smtClean="0"/>
              <a:t>2</a:t>
            </a:r>
            <a:r>
              <a:rPr lang="en-US" b="1" dirty="0" smtClean="0"/>
              <a:t>, O</a:t>
            </a:r>
            <a:r>
              <a:rPr lang="en-US" b="1" baseline="-25000" dirty="0" smtClean="0"/>
              <a:t>2</a:t>
            </a:r>
            <a:r>
              <a:rPr lang="en-US" b="1" dirty="0" smtClean="0"/>
              <a:t>, I</a:t>
            </a:r>
            <a:r>
              <a:rPr lang="en-US" b="1" baseline="-25000" dirty="0" smtClean="0"/>
              <a:t>2</a:t>
            </a:r>
            <a:r>
              <a:rPr lang="en-US" b="1" dirty="0" smtClean="0"/>
              <a:t>, Cl</a:t>
            </a:r>
            <a:r>
              <a:rPr lang="en-US" b="1" baseline="-25000" dirty="0" smtClean="0"/>
              <a:t>2</a:t>
            </a:r>
            <a:r>
              <a:rPr lang="en-US" b="1" dirty="0" smtClean="0"/>
              <a:t>, Br</a:t>
            </a:r>
            <a:r>
              <a:rPr lang="en-US" b="1" baseline="-25000" dirty="0" smtClean="0"/>
              <a:t>2</a:t>
            </a:r>
            <a:endParaRPr lang="en-US" b="1" baseline="-25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Bond with Themselves!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3657600"/>
            <a:ext cx="28575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183880" cy="4187952"/>
          </a:xfrm>
        </p:spPr>
        <p:txBody>
          <a:bodyPr/>
          <a:lstStyle/>
          <a:p>
            <a:r>
              <a:rPr lang="en-US" dirty="0" smtClean="0"/>
              <a:t>Example: F</a:t>
            </a:r>
            <a:r>
              <a:rPr lang="en-US" baseline="-25000" dirty="0" smtClean="0"/>
              <a:t>2</a:t>
            </a:r>
          </a:p>
          <a:p>
            <a:endParaRPr lang="en-US" dirty="0" smtClean="0"/>
          </a:p>
          <a:p>
            <a:r>
              <a:rPr lang="en-US" dirty="0" smtClean="0"/>
              <a:t>Fluorine = 7 valence electrons: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this looks like: </a:t>
            </a:r>
            <a:br>
              <a:rPr lang="en-US" dirty="0" smtClean="0"/>
            </a:br>
            <a:r>
              <a:rPr lang="en-US" dirty="0" smtClean="0"/>
              <a:t>Lewis Structures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30480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F	 +	F  </a:t>
            </a:r>
            <a:r>
              <a:rPr lang="en-US" sz="7200" dirty="0" smtClean="0">
                <a:sym typeface="Wingdings" pitchFamily="2" charset="2"/>
              </a:rPr>
              <a:t>   F </a:t>
            </a:r>
            <a:r>
              <a:rPr lang="en-US" sz="7200" dirty="0" err="1" smtClean="0">
                <a:sym typeface="Wingdings" pitchFamily="2" charset="2"/>
              </a:rPr>
              <a:t>F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2667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7" name="TextBox 6"/>
          <p:cNvSpPr txBox="1"/>
          <p:nvPr/>
        </p:nvSpPr>
        <p:spPr>
          <a:xfrm>
            <a:off x="1219200" y="28956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28194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8956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0" name="TextBox 9"/>
          <p:cNvSpPr txBox="1"/>
          <p:nvPr/>
        </p:nvSpPr>
        <p:spPr>
          <a:xfrm>
            <a:off x="1066800" y="2209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1" name="TextBox 10"/>
          <p:cNvSpPr txBox="1"/>
          <p:nvPr/>
        </p:nvSpPr>
        <p:spPr>
          <a:xfrm>
            <a:off x="685800" y="3429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2" name="TextBox 11"/>
          <p:cNvSpPr txBox="1"/>
          <p:nvPr/>
        </p:nvSpPr>
        <p:spPr>
          <a:xfrm>
            <a:off x="990600" y="3429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3" name="TextBox 12"/>
          <p:cNvSpPr txBox="1"/>
          <p:nvPr/>
        </p:nvSpPr>
        <p:spPr>
          <a:xfrm>
            <a:off x="3581400" y="2286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4" name="TextBox 13"/>
          <p:cNvSpPr txBox="1"/>
          <p:nvPr/>
        </p:nvSpPr>
        <p:spPr>
          <a:xfrm>
            <a:off x="3810000" y="2286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5" name="TextBox 14"/>
          <p:cNvSpPr txBox="1"/>
          <p:nvPr/>
        </p:nvSpPr>
        <p:spPr>
          <a:xfrm>
            <a:off x="3962400" y="28956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6" name="TextBox 15"/>
          <p:cNvSpPr txBox="1"/>
          <p:nvPr/>
        </p:nvSpPr>
        <p:spPr>
          <a:xfrm>
            <a:off x="3962400" y="2667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3505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8" name="TextBox 17"/>
          <p:cNvSpPr txBox="1"/>
          <p:nvPr/>
        </p:nvSpPr>
        <p:spPr>
          <a:xfrm>
            <a:off x="3733800" y="3505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19" name="TextBox 18"/>
          <p:cNvSpPr txBox="1"/>
          <p:nvPr/>
        </p:nvSpPr>
        <p:spPr>
          <a:xfrm>
            <a:off x="7162800" y="29718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.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162800" y="27432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FF0000"/>
                </a:solidFill>
              </a:rPr>
              <a:t>.</a:t>
            </a:r>
            <a:endParaRPr lang="en-US" sz="66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543800" y="2286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22" name="TextBox 21"/>
          <p:cNvSpPr txBox="1"/>
          <p:nvPr/>
        </p:nvSpPr>
        <p:spPr>
          <a:xfrm>
            <a:off x="7239000" y="2286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23" name="TextBox 22"/>
          <p:cNvSpPr txBox="1"/>
          <p:nvPr/>
        </p:nvSpPr>
        <p:spPr>
          <a:xfrm>
            <a:off x="7239000" y="34290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..</a:t>
            </a:r>
            <a:endParaRPr lang="en-US" sz="6600" dirty="0"/>
          </a:p>
        </p:txBody>
      </p:sp>
      <p:sp>
        <p:nvSpPr>
          <p:cNvPr id="24" name="TextBox 23"/>
          <p:cNvSpPr txBox="1"/>
          <p:nvPr/>
        </p:nvSpPr>
        <p:spPr>
          <a:xfrm>
            <a:off x="6477000" y="22860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..</a:t>
            </a:r>
            <a:endParaRPr lang="en-US" sz="6600" dirty="0"/>
          </a:p>
        </p:txBody>
      </p:sp>
      <p:sp>
        <p:nvSpPr>
          <p:cNvPr id="25" name="TextBox 24"/>
          <p:cNvSpPr txBox="1"/>
          <p:nvPr/>
        </p:nvSpPr>
        <p:spPr>
          <a:xfrm>
            <a:off x="6477000" y="3429000"/>
            <a:ext cx="914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..</a:t>
            </a:r>
            <a:endParaRPr lang="en-US" sz="6600" dirty="0"/>
          </a:p>
        </p:txBody>
      </p:sp>
      <p:sp>
        <p:nvSpPr>
          <p:cNvPr id="26" name="TextBox 25"/>
          <p:cNvSpPr txBox="1"/>
          <p:nvPr/>
        </p:nvSpPr>
        <p:spPr>
          <a:xfrm>
            <a:off x="6248400" y="2667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6248400" y="3048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28" name="TextBox 27"/>
          <p:cNvSpPr txBox="1"/>
          <p:nvPr/>
        </p:nvSpPr>
        <p:spPr>
          <a:xfrm>
            <a:off x="7924800" y="3048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29" name="TextBox 28"/>
          <p:cNvSpPr txBox="1"/>
          <p:nvPr/>
        </p:nvSpPr>
        <p:spPr>
          <a:xfrm>
            <a:off x="7924800" y="2667000"/>
            <a:ext cx="76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/>
              <a:t>.</a:t>
            </a:r>
            <a:endParaRPr lang="en-US" sz="6600" dirty="0"/>
          </a:p>
        </p:txBody>
      </p:sp>
      <p:sp>
        <p:nvSpPr>
          <p:cNvPr id="30" name="Rectangular Callout 29"/>
          <p:cNvSpPr/>
          <p:nvPr/>
        </p:nvSpPr>
        <p:spPr>
          <a:xfrm>
            <a:off x="6248400" y="5105400"/>
            <a:ext cx="2286000" cy="1447800"/>
          </a:xfrm>
          <a:prstGeom prst="wedgeRectCallout">
            <a:avLst>
              <a:gd name="adj1" fmla="val -929"/>
              <a:gd name="adj2" fmla="val -1348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Us unpaired electrons have to stick together!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ONLY pair the </a:t>
            </a:r>
            <a:r>
              <a:rPr lang="en-US" dirty="0" smtClean="0"/>
              <a:t>singletons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Lone pair </a:t>
            </a:r>
            <a:r>
              <a:rPr lang="en-US" dirty="0" smtClean="0"/>
              <a:t>electrons do NOT share</a:t>
            </a:r>
          </a:p>
          <a:p>
            <a:endParaRPr lang="en-US" dirty="0" smtClean="0"/>
          </a:p>
          <a:p>
            <a:r>
              <a:rPr lang="en-US" dirty="0" smtClean="0"/>
              <a:t>When necessary, element with MOST lone electrons is in center</a:t>
            </a: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533400"/>
            <a:ext cx="4191000" cy="4571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DATING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0352"/>
            <a:ext cx="8915400" cy="526084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Name all of the diatomic compounds.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Write the Lewis dot structures for when the following come together: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2 iodine</a:t>
            </a:r>
            <a:r>
              <a:rPr lang="en-US" dirty="0" smtClean="0"/>
              <a:t> molecules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2 phosphorus</a:t>
            </a:r>
            <a:r>
              <a:rPr lang="en-US" b="1" dirty="0" smtClean="0"/>
              <a:t> </a:t>
            </a:r>
            <a:r>
              <a:rPr lang="en-US" dirty="0" smtClean="0"/>
              <a:t>molecules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1 hydrogen</a:t>
            </a:r>
            <a:r>
              <a:rPr lang="en-US" b="1" dirty="0" smtClean="0"/>
              <a:t> </a:t>
            </a:r>
            <a:r>
              <a:rPr lang="en-US" dirty="0" smtClean="0"/>
              <a:t>and </a:t>
            </a:r>
            <a:r>
              <a:rPr lang="en-US" b="1" u="sng" dirty="0" smtClean="0"/>
              <a:t>1 fluorine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u="sng" dirty="0" smtClean="0"/>
              <a:t>1 carbon </a:t>
            </a:r>
            <a:r>
              <a:rPr lang="en-US" dirty="0" smtClean="0"/>
              <a:t>and </a:t>
            </a:r>
            <a:r>
              <a:rPr lang="en-US" b="1" u="sng" dirty="0" smtClean="0"/>
              <a:t>4 hydrogen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80644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FINAL QUICK QUIZ</a:t>
            </a:r>
            <a:br>
              <a:rPr lang="en-US" dirty="0" smtClean="0"/>
            </a:br>
            <a:r>
              <a:rPr lang="en-US" dirty="0" smtClean="0"/>
              <a:t>[of the chapter…]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</TotalTime>
  <Words>241</Words>
  <Application>Microsoft Office PowerPoint</Application>
  <PresentationFormat>On-screen Show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Warm Up #6 </vt:lpstr>
      <vt:lpstr>Covalent Bonding Couples</vt:lpstr>
      <vt:lpstr>Awkward School Dances</vt:lpstr>
      <vt:lpstr>Some Bond with Themselves!</vt:lpstr>
      <vt:lpstr>What this looks like:  Lewis Structures</vt:lpstr>
      <vt:lpstr>RULES OF DATING</vt:lpstr>
      <vt:lpstr>FINAL QUICK QUIZ [of the chapter…]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#6 </dc:title>
  <dc:creator>Windows User</dc:creator>
  <cp:lastModifiedBy>Windows User</cp:lastModifiedBy>
  <cp:revision>1</cp:revision>
  <dcterms:created xsi:type="dcterms:W3CDTF">2013-11-05T23:18:24Z</dcterms:created>
  <dcterms:modified xsi:type="dcterms:W3CDTF">2013-11-05T23:20:58Z</dcterms:modified>
</cp:coreProperties>
</file>