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75E0B5-9B91-4B09-B1F5-989480C30E9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6E09C8-2396-4DA5-9FCA-9F04E9613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possible </a:t>
            </a:r>
            <a:r>
              <a:rPr lang="en-US" dirty="0" smtClean="0"/>
              <a:t>structures </a:t>
            </a:r>
            <a:r>
              <a:rPr lang="en-US" dirty="0" smtClean="0"/>
              <a:t>of the following:  H</a:t>
            </a:r>
            <a:r>
              <a:rPr lang="en-US" baseline="-25000" dirty="0" smtClean="0"/>
              <a:t>2</a:t>
            </a:r>
            <a:r>
              <a:rPr lang="en-US" dirty="0" smtClean="0"/>
              <a:t>O, NH</a:t>
            </a:r>
            <a:r>
              <a:rPr lang="en-US" baseline="-25000" dirty="0" smtClean="0"/>
              <a:t>3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What is the name of CO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Explain what </a:t>
            </a:r>
            <a:r>
              <a:rPr lang="en-US" dirty="0" smtClean="0"/>
              <a:t>happens to </a:t>
            </a:r>
            <a:r>
              <a:rPr lang="en-US" dirty="0" smtClean="0"/>
              <a:t>the valence electrons in a covalent bond. </a:t>
            </a:r>
          </a:p>
          <a:p>
            <a:endParaRPr lang="en-US" dirty="0" smtClean="0"/>
          </a:p>
          <a:p>
            <a:r>
              <a:rPr lang="en-US" dirty="0" smtClean="0"/>
              <a:t> Why, given the octet rule, does this process differ from an ionic </a:t>
            </a:r>
            <a:r>
              <a:rPr lang="en-US" dirty="0" smtClean="0"/>
              <a:t>bond, where electrons are donated/received?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Bonds and Naming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481328"/>
            <a:ext cx="41910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Covalent Bond – SHARING electrons</a:t>
            </a:r>
          </a:p>
          <a:p>
            <a:endParaRPr lang="en-US" dirty="0" smtClean="0"/>
          </a:p>
          <a:p>
            <a:r>
              <a:rPr lang="en-US" dirty="0" smtClean="0"/>
              <a:t>Lewis Dot Structures</a:t>
            </a:r>
          </a:p>
          <a:p>
            <a:endParaRPr lang="en-US" dirty="0" smtClean="0"/>
          </a:p>
          <a:p>
            <a:r>
              <a:rPr lang="en-US" dirty="0" smtClean="0"/>
              <a:t>Lone Pairs are NOT shared</a:t>
            </a:r>
          </a:p>
          <a:p>
            <a:endParaRPr lang="en-US" dirty="0" smtClean="0"/>
          </a:p>
          <a:p>
            <a:r>
              <a:rPr lang="en-US" dirty="0" smtClean="0"/>
              <a:t>Goal: 8 valence electrons (or 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8305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If dealing with TWO non-metals…</a:t>
            </a:r>
          </a:p>
          <a:p>
            <a:endParaRPr lang="en-US" dirty="0" smtClean="0"/>
          </a:p>
          <a:p>
            <a:r>
              <a:rPr lang="en-US" dirty="0" smtClean="0"/>
              <a:t>PREFIXES are used</a:t>
            </a:r>
          </a:p>
          <a:p>
            <a:endParaRPr lang="en-US" dirty="0" smtClean="0"/>
          </a:p>
          <a:p>
            <a:r>
              <a:rPr lang="en-US" dirty="0" smtClean="0"/>
              <a:t>1 = </a:t>
            </a:r>
            <a:r>
              <a:rPr lang="en-US" dirty="0" smtClean="0"/>
              <a:t>mono		2 </a:t>
            </a:r>
            <a:r>
              <a:rPr lang="en-US" dirty="0" smtClean="0"/>
              <a:t>= </a:t>
            </a:r>
            <a:r>
              <a:rPr lang="en-US" dirty="0" err="1" smtClean="0"/>
              <a:t>di</a:t>
            </a:r>
            <a:r>
              <a:rPr lang="en-US" dirty="0" smtClean="0"/>
              <a:t>		</a:t>
            </a:r>
            <a:r>
              <a:rPr lang="en-US" dirty="0" smtClean="0"/>
              <a:t>3 </a:t>
            </a:r>
            <a:r>
              <a:rPr lang="en-US" dirty="0" smtClean="0"/>
              <a:t>= tri</a:t>
            </a:r>
          </a:p>
          <a:p>
            <a:r>
              <a:rPr lang="en-US" dirty="0" smtClean="0"/>
              <a:t>4 = </a:t>
            </a:r>
            <a:r>
              <a:rPr lang="en-US" dirty="0" smtClean="0"/>
              <a:t>tetra		5 </a:t>
            </a:r>
            <a:r>
              <a:rPr lang="en-US" dirty="0" smtClean="0"/>
              <a:t>= </a:t>
            </a:r>
            <a:r>
              <a:rPr lang="en-US" dirty="0" err="1" smtClean="0"/>
              <a:t>penta</a:t>
            </a:r>
            <a:r>
              <a:rPr lang="en-US" dirty="0" smtClean="0"/>
              <a:t>		</a:t>
            </a:r>
            <a:r>
              <a:rPr lang="en-US" dirty="0" smtClean="0"/>
              <a:t>6 </a:t>
            </a:r>
            <a:r>
              <a:rPr lang="en-US" dirty="0" smtClean="0"/>
              <a:t>= </a:t>
            </a:r>
            <a:r>
              <a:rPr lang="en-US" dirty="0" err="1" smtClean="0"/>
              <a:t>hexa</a:t>
            </a:r>
            <a:endParaRPr lang="en-US" dirty="0" smtClean="0"/>
          </a:p>
          <a:p>
            <a:r>
              <a:rPr lang="en-US" dirty="0" smtClean="0"/>
              <a:t>7 = </a:t>
            </a:r>
            <a:r>
              <a:rPr lang="en-US" dirty="0" err="1" smtClean="0"/>
              <a:t>hepta</a:t>
            </a:r>
            <a:r>
              <a:rPr lang="en-US" dirty="0" smtClean="0"/>
              <a:t>		</a:t>
            </a:r>
            <a:r>
              <a:rPr lang="en-US" dirty="0" smtClean="0"/>
              <a:t>8 </a:t>
            </a:r>
            <a:r>
              <a:rPr lang="en-US" dirty="0" smtClean="0"/>
              <a:t>= </a:t>
            </a:r>
            <a:r>
              <a:rPr lang="en-US" dirty="0" err="1" smtClean="0"/>
              <a:t>octa</a:t>
            </a:r>
            <a:r>
              <a:rPr lang="en-US" dirty="0" smtClean="0"/>
              <a:t>		</a:t>
            </a:r>
            <a:r>
              <a:rPr lang="en-US" dirty="0" smtClean="0"/>
              <a:t>9 </a:t>
            </a:r>
            <a:r>
              <a:rPr lang="en-US" dirty="0" smtClean="0"/>
              <a:t>= </a:t>
            </a:r>
            <a:r>
              <a:rPr lang="en-US" dirty="0" err="1" smtClean="0"/>
              <a:t>nona</a:t>
            </a:r>
            <a:endParaRPr lang="en-US" dirty="0" smtClean="0"/>
          </a:p>
          <a:p>
            <a:r>
              <a:rPr lang="en-US" dirty="0" smtClean="0"/>
              <a:t>10 = </a:t>
            </a:r>
            <a:r>
              <a:rPr lang="en-US" dirty="0" err="1" smtClean="0"/>
              <a:t>deca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CO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If first non-metal has NO subscript…name stays same</a:t>
            </a:r>
          </a:p>
          <a:p>
            <a:r>
              <a:rPr lang="en-US" dirty="0" smtClean="0"/>
              <a:t>Second non-metal = prefix ALWAYS</a:t>
            </a:r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b="1" u="sng" dirty="0" smtClean="0"/>
              <a:t>Di</a:t>
            </a:r>
            <a:r>
              <a:rPr lang="en-US" dirty="0" smtClean="0"/>
              <a:t>oxide</a:t>
            </a:r>
          </a:p>
          <a:p>
            <a:endParaRPr lang="en-US" dirty="0" smtClean="0"/>
          </a:p>
          <a:p>
            <a:r>
              <a:rPr lang="en-US" dirty="0" smtClean="0"/>
              <a:t>Ex. H</a:t>
            </a:r>
            <a:r>
              <a:rPr lang="en-US" baseline="-25000" dirty="0" smtClean="0"/>
              <a:t>2</a:t>
            </a:r>
            <a:r>
              <a:rPr lang="en-US" dirty="0" smtClean="0"/>
              <a:t>0 (water)</a:t>
            </a:r>
          </a:p>
          <a:p>
            <a:endParaRPr lang="en-US" dirty="0" smtClean="0"/>
          </a:p>
          <a:p>
            <a:r>
              <a:rPr lang="en-US" dirty="0" smtClean="0"/>
              <a:t>If first non-metal HAS subscript, use prefixes</a:t>
            </a:r>
          </a:p>
          <a:p>
            <a:pPr lvl="1"/>
            <a:r>
              <a:rPr lang="en-US" b="1" u="sng" dirty="0" err="1" smtClean="0"/>
              <a:t>Di</a:t>
            </a:r>
            <a:r>
              <a:rPr lang="en-US" dirty="0" err="1" smtClean="0"/>
              <a:t>hydrogen</a:t>
            </a:r>
            <a:r>
              <a:rPr lang="en-US" dirty="0" smtClean="0"/>
              <a:t> </a:t>
            </a:r>
            <a:r>
              <a:rPr lang="en-US" b="1" u="sng" dirty="0" smtClean="0"/>
              <a:t>Mono</a:t>
            </a:r>
            <a:r>
              <a:rPr lang="en-US" dirty="0" smtClean="0"/>
              <a:t>xide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Applied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51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yes, you should name these.  </a:t>
            </a:r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8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			</a:t>
            </a:r>
            <a:r>
              <a:rPr lang="en-US" dirty="0" smtClean="0"/>
              <a:t>(watch out for the last two…)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err="1" smtClean="0"/>
              <a:t>BeO</a:t>
            </a:r>
            <a:r>
              <a:rPr lang="en-US" dirty="0" smtClean="0"/>
              <a:t>			Cu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Single Bond </a:t>
            </a:r>
            <a:r>
              <a:rPr lang="en-US" dirty="0" smtClean="0"/>
              <a:t>– one electron on each element is shared (F-F)</a:t>
            </a:r>
          </a:p>
          <a:p>
            <a:endParaRPr lang="en-US" dirty="0" smtClean="0"/>
          </a:p>
          <a:p>
            <a:r>
              <a:rPr lang="en-US" b="1" u="sng" dirty="0" smtClean="0"/>
              <a:t>Double Bond </a:t>
            </a:r>
            <a:r>
              <a:rPr lang="en-US" dirty="0" smtClean="0"/>
              <a:t>– two electrons on each element are shared (O = O)</a:t>
            </a:r>
          </a:p>
          <a:p>
            <a:endParaRPr lang="en-US" dirty="0" smtClean="0"/>
          </a:p>
          <a:p>
            <a:r>
              <a:rPr lang="en-US" b="1" u="sng" dirty="0" smtClean="0"/>
              <a:t>Triple Bond </a:t>
            </a:r>
            <a:r>
              <a:rPr lang="en-US" dirty="0" smtClean="0"/>
              <a:t>– three electrons on each element are shared (N 	 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Bonding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4724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2004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400" y="4876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Bonding affects shape of orbital (p-</a:t>
            </a:r>
            <a:r>
              <a:rPr lang="en-US" dirty="0" err="1" smtClean="0"/>
              <a:t>orbitals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u="sng" dirty="0" smtClean="0"/>
              <a:t>Sigma Bond 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dirty="0" smtClean="0"/>
              <a:t>) – </a:t>
            </a:r>
            <a:r>
              <a:rPr lang="en-US" dirty="0" smtClean="0"/>
              <a:t>Single</a:t>
            </a:r>
            <a:r>
              <a:rPr lang="en-US" dirty="0" smtClean="0"/>
              <a:t>, double and triple bonds (1</a:t>
            </a:r>
            <a:r>
              <a:rPr lang="el-GR" dirty="0" smtClean="0"/>
              <a:t>σ</a:t>
            </a:r>
            <a:r>
              <a:rPr lang="en-US" dirty="0" smtClean="0"/>
              <a:t> each)</a:t>
            </a:r>
          </a:p>
          <a:p>
            <a:endParaRPr lang="en-US" dirty="0" smtClean="0"/>
          </a:p>
          <a:p>
            <a:r>
              <a:rPr lang="en-US" b="1" u="sng" dirty="0" smtClean="0"/>
              <a:t>Pi Bond </a:t>
            </a:r>
            <a:r>
              <a:rPr lang="en-US" dirty="0" smtClean="0"/>
              <a:t>(</a:t>
            </a:r>
            <a:r>
              <a:rPr lang="el-GR" dirty="0" smtClean="0"/>
              <a:t>π</a:t>
            </a:r>
            <a:r>
              <a:rPr lang="en-US" dirty="0" smtClean="0"/>
              <a:t>) – </a:t>
            </a:r>
            <a:r>
              <a:rPr lang="en-US" dirty="0" smtClean="0"/>
              <a:t>Double </a:t>
            </a:r>
            <a:r>
              <a:rPr lang="en-US" dirty="0" smtClean="0"/>
              <a:t>(1</a:t>
            </a:r>
            <a:r>
              <a:rPr lang="el-GR" dirty="0" smtClean="0"/>
              <a:t>π</a:t>
            </a:r>
            <a:r>
              <a:rPr lang="en-US" dirty="0" smtClean="0"/>
              <a:t>) and triple bonds (2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Ex. F – F (1</a:t>
            </a:r>
            <a:r>
              <a:rPr lang="el-GR" dirty="0" smtClean="0"/>
              <a:t>σ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Ex. O = O  (1</a:t>
            </a:r>
            <a:r>
              <a:rPr lang="el-GR" dirty="0" smtClean="0"/>
              <a:t>σ</a:t>
            </a:r>
            <a:r>
              <a:rPr lang="en-US" dirty="0" smtClean="0"/>
              <a:t>, 1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Ex. N   </a:t>
            </a:r>
            <a:r>
              <a:rPr lang="en-US" dirty="0" err="1" smtClean="0"/>
              <a:t>N</a:t>
            </a:r>
            <a:r>
              <a:rPr lang="en-US" dirty="0" smtClean="0"/>
              <a:t> (</a:t>
            </a:r>
            <a:r>
              <a:rPr lang="en-US" dirty="0" smtClean="0"/>
              <a:t>1</a:t>
            </a:r>
            <a:r>
              <a:rPr lang="el-GR" dirty="0" smtClean="0"/>
              <a:t> σ</a:t>
            </a:r>
            <a:r>
              <a:rPr lang="en-US" dirty="0" smtClean="0"/>
              <a:t>, </a:t>
            </a: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 and Pi Bonds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5410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447800" y="5486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47800" y="5562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271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Warm Up #7</vt:lpstr>
      <vt:lpstr>Covalent Bonds and Naming</vt:lpstr>
      <vt:lpstr>Review</vt:lpstr>
      <vt:lpstr>Naming</vt:lpstr>
      <vt:lpstr>Naming Applied</vt:lpstr>
      <vt:lpstr>Quick Quiz #2</vt:lpstr>
      <vt:lpstr>Types of Bonding</vt:lpstr>
      <vt:lpstr>Sigma and Pi Bonds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#7</dc:title>
  <dc:creator>Windows User</dc:creator>
  <cp:lastModifiedBy>Windows User</cp:lastModifiedBy>
  <cp:revision>1</cp:revision>
  <dcterms:created xsi:type="dcterms:W3CDTF">2013-11-05T23:18:49Z</dcterms:created>
  <dcterms:modified xsi:type="dcterms:W3CDTF">2013-11-05T23:20:35Z</dcterms:modified>
</cp:coreProperties>
</file>