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74" r:id="rId2"/>
    <p:sldId id="257" r:id="rId3"/>
    <p:sldId id="258" r:id="rId4"/>
    <p:sldId id="275" r:id="rId5"/>
    <p:sldId id="259" r:id="rId6"/>
    <p:sldId id="260" r:id="rId7"/>
    <p:sldId id="261" r:id="rId8"/>
    <p:sldId id="273" r:id="rId9"/>
    <p:sldId id="270" r:id="rId10"/>
    <p:sldId id="262" r:id="rId11"/>
    <p:sldId id="263" r:id="rId12"/>
    <p:sldId id="264" r:id="rId13"/>
    <p:sldId id="265" r:id="rId14"/>
    <p:sldId id="276" r:id="rId15"/>
    <p:sldId id="266" r:id="rId16"/>
    <p:sldId id="267" r:id="rId17"/>
    <p:sldId id="268" r:id="rId18"/>
    <p:sldId id="269" r:id="rId19"/>
    <p:sldId id="271"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08" y="-1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0E493B7-BC3A-4C63-B1FB-B6352495A4BB}" type="datetimeFigureOut">
              <a:rPr lang="en-US" smtClean="0"/>
              <a:t>9/22/2014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BF95D10-29FA-48C7-82F1-B58DB7D71479}"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E493B7-BC3A-4C63-B1FB-B6352495A4BB}"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95D10-29FA-48C7-82F1-B58DB7D714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E493B7-BC3A-4C63-B1FB-B6352495A4BB}"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95D10-29FA-48C7-82F1-B58DB7D7147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endParaRPr lang="en-US"/>
          </a:p>
        </p:txBody>
      </p:sp>
      <p:sp>
        <p:nvSpPr>
          <p:cNvPr id="5" name="Date Placeholder 4"/>
          <p:cNvSpPr>
            <a:spLocks noGrp="1"/>
          </p:cNvSpPr>
          <p:nvPr>
            <p:ph type="dt" sz="half" idx="11"/>
          </p:nvPr>
        </p:nvSpPr>
        <p:spPr/>
        <p:txBody>
          <a:bodyPr/>
          <a:lstStyle/>
          <a:p>
            <a:fld id="{ECC0D918-FFF7-4A3D-93E8-3CA5F3F62F56}" type="datetimeFigureOut">
              <a:rPr lang="en-US" smtClean="0"/>
              <a:pPr/>
              <a:t>9/11/2014</a:t>
            </a:fld>
            <a:endParaRPr lang="en-US"/>
          </a:p>
        </p:txBody>
      </p:sp>
      <p:sp>
        <p:nvSpPr>
          <p:cNvPr id="6" name="Slide Number Placeholder 5"/>
          <p:cNvSpPr>
            <a:spLocks noGrp="1"/>
          </p:cNvSpPr>
          <p:nvPr>
            <p:ph type="sldNum" sz="quarter" idx="12"/>
          </p:nvPr>
        </p:nvSpPr>
        <p:spPr/>
        <p:txBody>
          <a:bodyPr/>
          <a:lstStyle/>
          <a:p>
            <a:fld id="{22E529D6-0B54-4038-9F5F-4EA533D597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0E493B7-BC3A-4C63-B1FB-B6352495A4BB}"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95D10-29FA-48C7-82F1-B58DB7D71479}"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0E493B7-BC3A-4C63-B1FB-B6352495A4BB}" type="datetimeFigureOut">
              <a:rPr lang="en-US" smtClean="0"/>
              <a:t>9/22/2014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BF95D10-29FA-48C7-82F1-B58DB7D7147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0E493B7-BC3A-4C63-B1FB-B6352495A4BB}"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95D10-29FA-48C7-82F1-B58DB7D71479}"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0E493B7-BC3A-4C63-B1FB-B6352495A4BB}" type="datetimeFigureOut">
              <a:rPr lang="en-US" smtClean="0"/>
              <a:t>9/22/2014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F95D10-29FA-48C7-82F1-B58DB7D71479}"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0E493B7-BC3A-4C63-B1FB-B6352495A4BB}" type="datetimeFigureOut">
              <a:rPr lang="en-US" smtClean="0"/>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F95D10-29FA-48C7-82F1-B58DB7D7147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493B7-BC3A-4C63-B1FB-B6352495A4BB}" type="datetimeFigureOut">
              <a:rPr lang="en-US" smtClean="0"/>
              <a:t>9/22/2014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F95D10-29FA-48C7-82F1-B58DB7D714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0E493B7-BC3A-4C63-B1FB-B6352495A4BB}"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95D10-29FA-48C7-82F1-B58DB7D71479}"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0E493B7-BC3A-4C63-B1FB-B6352495A4BB}" type="datetimeFigureOut">
              <a:rPr lang="en-US" smtClean="0"/>
              <a:t>9/22/2014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BF95D10-29FA-48C7-82F1-B58DB7D71479}"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0E493B7-BC3A-4C63-B1FB-B6352495A4BB}" type="datetimeFigureOut">
              <a:rPr lang="en-US" smtClean="0"/>
              <a:t>9/22/2014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BF95D10-29FA-48C7-82F1-B58DB7D7147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5" Type="http://schemas.openxmlformats.org/officeDocument/2006/relationships/image" Target="../media/image20.gif"/><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7772400" cy="914400"/>
          </a:xfrm>
        </p:spPr>
        <p:txBody>
          <a:bodyPr>
            <a:normAutofit/>
          </a:bodyPr>
          <a:lstStyle/>
          <a:p>
            <a:r>
              <a:rPr lang="en-US" dirty="0" smtClean="0"/>
              <a:t>Warm Up #7</a:t>
            </a:r>
            <a:endParaRPr lang="en-US" dirty="0"/>
          </a:p>
        </p:txBody>
      </p:sp>
      <p:sp>
        <p:nvSpPr>
          <p:cNvPr id="5" name="Content Placeholder 4"/>
          <p:cNvSpPr>
            <a:spLocks noGrp="1"/>
          </p:cNvSpPr>
          <p:nvPr>
            <p:ph sz="quarter" idx="1"/>
          </p:nvPr>
        </p:nvSpPr>
        <p:spPr>
          <a:xfrm>
            <a:off x="0" y="1066800"/>
            <a:ext cx="9144000" cy="5791200"/>
          </a:xfrm>
        </p:spPr>
        <p:txBody>
          <a:bodyPr>
            <a:normAutofit/>
          </a:bodyPr>
          <a:lstStyle/>
          <a:p>
            <a:r>
              <a:rPr lang="en-US" sz="3200" dirty="0" smtClean="0"/>
              <a:t>Describe how tectonic plates are able to move, using the different layers of earth in your answer.  Additionally explain the THREE ways they are able to move.</a:t>
            </a:r>
          </a:p>
          <a:p>
            <a:endParaRPr lang="en-US" sz="3200" dirty="0" smtClean="0"/>
          </a:p>
          <a:p>
            <a:r>
              <a:rPr lang="en-US" sz="3200" dirty="0" smtClean="0"/>
              <a:t>Using the information gathered yesterday, why can we say that while the Atlantic Ocean is expanding, the Pacific Ocean is shrinking?</a:t>
            </a:r>
          </a:p>
          <a:p>
            <a:endParaRPr lang="en-US" sz="3200" dirty="0" smtClean="0"/>
          </a:p>
          <a:p>
            <a:r>
              <a:rPr lang="en-US" sz="3200" dirty="0" smtClean="0"/>
              <a:t>Why would Southern California not break away from the rest of the continental US?  Also, explain why volcanic eruptions would probably never happen in </a:t>
            </a:r>
            <a:r>
              <a:rPr lang="en-US" sz="3200" dirty="0" err="1" smtClean="0"/>
              <a:t>SoCal</a:t>
            </a:r>
            <a:r>
              <a:rPr lang="en-US" sz="3200" dirty="0" smtClean="0"/>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808038"/>
          </a:xfrm>
        </p:spPr>
        <p:txBody>
          <a:bodyPr/>
          <a:lstStyle/>
          <a:p>
            <a:r>
              <a:rPr lang="en-US" dirty="0" smtClean="0"/>
              <a:t>Why are Earthquakes Crazy</a:t>
            </a:r>
            <a:endParaRPr lang="en-US" dirty="0"/>
          </a:p>
        </p:txBody>
      </p:sp>
      <p:sp>
        <p:nvSpPr>
          <p:cNvPr id="5" name="Content Placeholder 4"/>
          <p:cNvSpPr>
            <a:spLocks noGrp="1"/>
          </p:cNvSpPr>
          <p:nvPr>
            <p:ph sz="quarter" idx="1"/>
          </p:nvPr>
        </p:nvSpPr>
        <p:spPr>
          <a:xfrm>
            <a:off x="304800" y="1066800"/>
            <a:ext cx="4358640" cy="5181600"/>
          </a:xfrm>
        </p:spPr>
        <p:txBody>
          <a:bodyPr>
            <a:noAutofit/>
          </a:bodyPr>
          <a:lstStyle/>
          <a:p>
            <a:r>
              <a:rPr lang="en-US" sz="3600" dirty="0" smtClean="0"/>
              <a:t>Amount of stored energy</a:t>
            </a:r>
          </a:p>
          <a:p>
            <a:endParaRPr lang="en-US" sz="3600" dirty="0" smtClean="0"/>
          </a:p>
          <a:p>
            <a:r>
              <a:rPr lang="en-US" sz="3600" dirty="0" smtClean="0"/>
              <a:t>Distance plate moves</a:t>
            </a:r>
          </a:p>
          <a:p>
            <a:endParaRPr lang="en-US" sz="3600" dirty="0" smtClean="0"/>
          </a:p>
          <a:p>
            <a:r>
              <a:rPr lang="en-US" sz="3600" dirty="0" smtClean="0"/>
              <a:t>How far below surface earthquake is (focus)</a:t>
            </a:r>
          </a:p>
          <a:p>
            <a:endParaRPr lang="en-US" sz="3600" dirty="0" smtClean="0"/>
          </a:p>
          <a:p>
            <a:r>
              <a:rPr lang="en-US" sz="3600" dirty="0" smtClean="0"/>
              <a:t>Makeup of rocks</a:t>
            </a:r>
            <a:endParaRPr lang="en-US" sz="3600" dirty="0"/>
          </a:p>
        </p:txBody>
      </p:sp>
      <p:pic>
        <p:nvPicPr>
          <p:cNvPr id="4098" name="Picture 2" descr="http://library.thinkquest.org/CR0210580/graphics/alaska6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00600" y="1371600"/>
            <a:ext cx="4343400" cy="549417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Measuring </a:t>
            </a:r>
            <a:r>
              <a:rPr lang="en-US" dirty="0" smtClean="0"/>
              <a:t/>
            </a:r>
            <a:br>
              <a:rPr lang="en-US" dirty="0" smtClean="0"/>
            </a:br>
            <a:r>
              <a:rPr lang="en-US" dirty="0" smtClean="0"/>
              <a:t>Earthquakes</a:t>
            </a:r>
            <a:endParaRPr lang="en-US" dirty="0"/>
          </a:p>
        </p:txBody>
      </p:sp>
      <p:sp>
        <p:nvSpPr>
          <p:cNvPr id="3" name="Content Placeholder 2"/>
          <p:cNvSpPr>
            <a:spLocks noGrp="1"/>
          </p:cNvSpPr>
          <p:nvPr>
            <p:ph type="body" idx="1"/>
          </p:nvPr>
        </p:nvSpPr>
        <p:spPr>
          <a:xfrm>
            <a:off x="228600" y="1645920"/>
            <a:ext cx="4876800" cy="4907280"/>
          </a:xfrm>
        </p:spPr>
        <p:txBody>
          <a:bodyPr>
            <a:normAutofit fontScale="92500" lnSpcReduction="10000"/>
          </a:bodyPr>
          <a:lstStyle/>
          <a:p>
            <a:r>
              <a:rPr lang="en-US" b="1" u="sng" dirty="0" smtClean="0"/>
              <a:t>Magnitude </a:t>
            </a:r>
            <a:r>
              <a:rPr lang="en-US" dirty="0" smtClean="0"/>
              <a:t> - amount of energy released from plate movement</a:t>
            </a:r>
            <a:endParaRPr lang="en-US" b="1" u="sng" dirty="0" smtClean="0"/>
          </a:p>
          <a:p>
            <a:endParaRPr lang="en-US" b="1" u="sng" dirty="0" smtClean="0"/>
          </a:p>
          <a:p>
            <a:r>
              <a:rPr lang="en-US" b="1" u="sng" dirty="0" smtClean="0"/>
              <a:t>Richter Scale </a:t>
            </a:r>
            <a:r>
              <a:rPr lang="en-US" dirty="0" smtClean="0"/>
              <a:t>– measurement of wave size (logarithmic – like pH)</a:t>
            </a:r>
          </a:p>
          <a:p>
            <a:pPr lvl="1"/>
            <a:r>
              <a:rPr lang="en-US" dirty="0" smtClean="0"/>
              <a:t>1-10</a:t>
            </a:r>
          </a:p>
          <a:p>
            <a:pPr lvl="1"/>
            <a:endParaRPr lang="en-US" dirty="0"/>
          </a:p>
          <a:p>
            <a:pPr marL="0" indent="0">
              <a:buNone/>
            </a:pPr>
            <a:r>
              <a:rPr lang="en-US" dirty="0" smtClean="0"/>
              <a:t>Compare 5.0 and…</a:t>
            </a:r>
          </a:p>
          <a:p>
            <a:pPr lvl="1"/>
            <a:r>
              <a:rPr lang="en-US" dirty="0" smtClean="0"/>
              <a:t>5.1 = 1.3x greater</a:t>
            </a:r>
          </a:p>
          <a:p>
            <a:pPr lvl="1"/>
            <a:r>
              <a:rPr lang="en-US" dirty="0" smtClean="0"/>
              <a:t>5.5 = 5.5x greater</a:t>
            </a:r>
          </a:p>
          <a:p>
            <a:pPr lvl="1"/>
            <a:r>
              <a:rPr lang="en-US" dirty="0" smtClean="0"/>
              <a:t>6.0 = 10x greater</a:t>
            </a:r>
          </a:p>
          <a:p>
            <a:pPr lvl="1"/>
            <a:r>
              <a:rPr lang="en-US" dirty="0" smtClean="0"/>
              <a:t>7.0 = 100x greater</a:t>
            </a:r>
          </a:p>
          <a:p>
            <a:pPr lvl="1"/>
            <a:r>
              <a:rPr lang="en-US" dirty="0" smtClean="0"/>
              <a:t>8.0 = 1000x greater</a:t>
            </a:r>
            <a:endParaRPr lang="en-US" dirty="0"/>
          </a:p>
        </p:txBody>
      </p:sp>
      <p:pic>
        <p:nvPicPr>
          <p:cNvPr id="5122" name="Picture 2" descr="http://www.sdgs.usd.edu/publications/maps/earthquakes/images/RichterScale.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29200" y="152401"/>
            <a:ext cx="4114800" cy="6705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41857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ishunderstanding.files.wordpress.com/2011/01/earthquake_richter_scal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12899" cy="683933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918988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624" y="-304800"/>
            <a:ext cx="8229600" cy="1143000"/>
          </a:xfrm>
        </p:spPr>
        <p:txBody>
          <a:bodyPr/>
          <a:lstStyle/>
          <a:p>
            <a:r>
              <a:rPr lang="en-US" dirty="0" smtClean="0"/>
              <a:t>Richter Scale Examples</a:t>
            </a:r>
            <a:endParaRPr lang="en-US" dirty="0"/>
          </a:p>
        </p:txBody>
      </p:sp>
      <p:pic>
        <p:nvPicPr>
          <p:cNvPr id="9218" name="Picture 2" descr="http://thephilanews.s3.amazonaws.com/wp-content/uploads/2011/03/Horrible-Earthquake-in-Japan-Vide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575" y="838200"/>
            <a:ext cx="4381500" cy="2514600"/>
          </a:xfrm>
          <a:prstGeom prst="rect">
            <a:avLst/>
          </a:prstGeom>
          <a:noFill/>
          <a:extLst>
            <a:ext uri="{909E8E84-426E-40DD-AFC4-6F175D3DCCD1}">
              <a14:hiddenFill xmlns="" xmlns:a14="http://schemas.microsoft.com/office/drawing/2010/main">
                <a:solidFill>
                  <a:srgbClr val="FFFFFF"/>
                </a:solidFill>
              </a14:hiddenFill>
            </a:ext>
          </a:extLst>
        </p:spPr>
      </p:pic>
      <p:pic>
        <p:nvPicPr>
          <p:cNvPr id="9220" name="Picture 4" descr="http://geopubs.wr.usgs.gov/fact-sheet/fs110-99/images/quak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08525" y="869302"/>
            <a:ext cx="4206875" cy="25146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4708524" y="3403337"/>
            <a:ext cx="4206876" cy="369332"/>
          </a:xfrm>
          <a:prstGeom prst="rect">
            <a:avLst/>
          </a:prstGeom>
          <a:noFill/>
        </p:spPr>
        <p:txBody>
          <a:bodyPr wrap="square" rtlCol="0">
            <a:spAutoFit/>
          </a:bodyPr>
          <a:lstStyle/>
          <a:p>
            <a:pPr algn="ctr"/>
            <a:r>
              <a:rPr lang="en-US" dirty="0" smtClean="0"/>
              <a:t>Los Angeles – 6.7 Magnitude (1994)</a:t>
            </a:r>
            <a:endParaRPr lang="en-US" dirty="0"/>
          </a:p>
        </p:txBody>
      </p:sp>
      <p:sp>
        <p:nvSpPr>
          <p:cNvPr id="6" name="TextBox 5"/>
          <p:cNvSpPr txBox="1"/>
          <p:nvPr/>
        </p:nvSpPr>
        <p:spPr>
          <a:xfrm>
            <a:off x="155575" y="3425891"/>
            <a:ext cx="4381500" cy="369332"/>
          </a:xfrm>
          <a:prstGeom prst="rect">
            <a:avLst/>
          </a:prstGeom>
          <a:noFill/>
        </p:spPr>
        <p:txBody>
          <a:bodyPr wrap="square" rtlCol="0">
            <a:spAutoFit/>
          </a:bodyPr>
          <a:lstStyle/>
          <a:p>
            <a:pPr algn="ctr"/>
            <a:r>
              <a:rPr lang="en-US" dirty="0" smtClean="0"/>
              <a:t>Japan – Magnitude 9.0  (2011)</a:t>
            </a:r>
            <a:endParaRPr lang="en-US" dirty="0"/>
          </a:p>
        </p:txBody>
      </p:sp>
      <p:pic>
        <p:nvPicPr>
          <p:cNvPr id="9222" name="Picture 6" descr="http://3.bp.blogspot.com/-wtEDjiyKGF8/T49WyH4bqmI/AAAAAAAAAd8/U3yseQaf5pA/s1600/6a010536a57ad4970c014e864adaee970d-800wi.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5575" y="3795223"/>
            <a:ext cx="4318907" cy="2503526"/>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122529" y="6271531"/>
            <a:ext cx="4381500" cy="369332"/>
          </a:xfrm>
          <a:prstGeom prst="rect">
            <a:avLst/>
          </a:prstGeom>
          <a:noFill/>
        </p:spPr>
        <p:txBody>
          <a:bodyPr wrap="square" rtlCol="0">
            <a:spAutoFit/>
          </a:bodyPr>
          <a:lstStyle/>
          <a:p>
            <a:pPr algn="ctr"/>
            <a:r>
              <a:rPr lang="en-US" dirty="0" smtClean="0"/>
              <a:t>San Francisco – Magnitude 7.9  (1906)</a:t>
            </a:r>
            <a:endParaRPr lang="en-US" dirty="0"/>
          </a:p>
        </p:txBody>
      </p:sp>
      <p:pic>
        <p:nvPicPr>
          <p:cNvPr id="9224" name="Picture 8" descr="http://www.johnmartin.com/earthquakes/eqshow/images/64700405.GI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08524" y="3810774"/>
            <a:ext cx="4206876" cy="2487975"/>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p:cNvSpPr txBox="1"/>
          <p:nvPr/>
        </p:nvSpPr>
        <p:spPr>
          <a:xfrm>
            <a:off x="4708525" y="6317988"/>
            <a:ext cx="4206875" cy="369332"/>
          </a:xfrm>
          <a:prstGeom prst="rect">
            <a:avLst/>
          </a:prstGeom>
          <a:noFill/>
        </p:spPr>
        <p:txBody>
          <a:bodyPr wrap="square" rtlCol="0">
            <a:spAutoFit/>
          </a:bodyPr>
          <a:lstStyle/>
          <a:p>
            <a:pPr algn="ctr"/>
            <a:r>
              <a:rPr lang="en-US" dirty="0" smtClean="0"/>
              <a:t>Alaska – Magnitude 8.5  (1964)</a:t>
            </a:r>
            <a:endParaRPr lang="en-US" dirty="0"/>
          </a:p>
        </p:txBody>
      </p:sp>
    </p:spTree>
    <p:extLst>
      <p:ext uri="{BB962C8B-B14F-4D97-AF65-F5344CB8AC3E}">
        <p14:creationId xmlns="" xmlns:p14="http://schemas.microsoft.com/office/powerpoint/2010/main" val="1716988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Sumatran Earthquake </a:t>
            </a:r>
            <a:br>
              <a:rPr lang="en-US" dirty="0" smtClean="0"/>
            </a:br>
            <a:r>
              <a:rPr lang="en-US" dirty="0" smtClean="0"/>
              <a:t>(Christmas, 2004)</a:t>
            </a:r>
            <a:endParaRPr lang="en-US" dirty="0"/>
          </a:p>
        </p:txBody>
      </p:sp>
      <p:sp>
        <p:nvSpPr>
          <p:cNvPr id="3" name="Text Placeholder 2"/>
          <p:cNvSpPr>
            <a:spLocks noGrp="1"/>
          </p:cNvSpPr>
          <p:nvPr>
            <p:ph type="body" idx="1"/>
          </p:nvPr>
        </p:nvSpPr>
        <p:spPr>
          <a:xfrm>
            <a:off x="0" y="1447800"/>
            <a:ext cx="4724400" cy="5257800"/>
          </a:xfrm>
        </p:spPr>
        <p:txBody>
          <a:bodyPr>
            <a:noAutofit/>
          </a:bodyPr>
          <a:lstStyle/>
          <a:p>
            <a:r>
              <a:rPr lang="en-US" sz="2800" dirty="0" smtClean="0"/>
              <a:t>Convergent, 9.2 Magnitude</a:t>
            </a:r>
          </a:p>
          <a:p>
            <a:endParaRPr lang="en-US" sz="2800" dirty="0" smtClean="0"/>
          </a:p>
          <a:p>
            <a:r>
              <a:rPr lang="en-US" sz="2800" dirty="0" smtClean="0"/>
              <a:t>Triggered MAJOR tsunamis in Pacific and Indian Oceans</a:t>
            </a:r>
          </a:p>
          <a:p>
            <a:pPr lvl="1"/>
            <a:r>
              <a:rPr lang="en-US" sz="2800" dirty="0" smtClean="0"/>
              <a:t>100 foot waves</a:t>
            </a:r>
          </a:p>
          <a:p>
            <a:pPr lvl="1"/>
            <a:endParaRPr lang="en-US" sz="2800" dirty="0" smtClean="0"/>
          </a:p>
          <a:p>
            <a:r>
              <a:rPr lang="en-US" sz="2800" dirty="0" smtClean="0"/>
              <a:t>230,000 people killed</a:t>
            </a:r>
            <a:endParaRPr lang="en-US" sz="2800" dirty="0" smtClean="0"/>
          </a:p>
          <a:p>
            <a:endParaRPr lang="en-US" sz="2800" dirty="0" smtClean="0"/>
          </a:p>
          <a:p>
            <a:r>
              <a:rPr lang="en-US" sz="2800" dirty="0" smtClean="0"/>
              <a:t>Entire PLANET vibrated</a:t>
            </a:r>
          </a:p>
          <a:p>
            <a:endParaRPr lang="en-US" sz="2800" dirty="0" smtClean="0"/>
          </a:p>
          <a:p>
            <a:r>
              <a:rPr lang="en-US" sz="2800" dirty="0" smtClean="0"/>
              <a:t>Pacific Ocean aftershocks</a:t>
            </a:r>
            <a:endParaRPr lang="en-US" sz="2800" dirty="0"/>
          </a:p>
        </p:txBody>
      </p:sp>
      <p:pic>
        <p:nvPicPr>
          <p:cNvPr id="48130" name="Picture 2" descr="E:\School Stuff\APES\Sumatran Earthquake (APES).gif"/>
          <p:cNvPicPr>
            <a:picLocks noChangeAspect="1" noChangeArrowheads="1" noCrop="1"/>
          </p:cNvPicPr>
          <p:nvPr/>
        </p:nvPicPr>
        <p:blipFill>
          <a:blip r:embed="rId2" cstate="print"/>
          <a:srcRect/>
          <a:stretch>
            <a:fillRect/>
          </a:stretch>
        </p:blipFill>
        <p:spPr bwMode="auto">
          <a:xfrm>
            <a:off x="4724400" y="1447800"/>
            <a:ext cx="4038599" cy="4648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Effects of Earthquakes</a:t>
            </a:r>
            <a:endParaRPr lang="en-US" dirty="0"/>
          </a:p>
        </p:txBody>
      </p:sp>
      <p:sp>
        <p:nvSpPr>
          <p:cNvPr id="9" name="Content Placeholder 8"/>
          <p:cNvSpPr>
            <a:spLocks noGrp="1"/>
          </p:cNvSpPr>
          <p:nvPr>
            <p:ph sz="quarter" idx="1"/>
          </p:nvPr>
        </p:nvSpPr>
        <p:spPr>
          <a:xfrm>
            <a:off x="0" y="1371600"/>
            <a:ext cx="5029200" cy="5181600"/>
          </a:xfrm>
        </p:spPr>
        <p:txBody>
          <a:bodyPr>
            <a:normAutofit lnSpcReduction="10000"/>
          </a:bodyPr>
          <a:lstStyle/>
          <a:p>
            <a:pPr>
              <a:buNone/>
            </a:pPr>
            <a:r>
              <a:rPr lang="en-US" b="1" u="sng" dirty="0" smtClean="0"/>
              <a:t>Intensity</a:t>
            </a:r>
            <a:r>
              <a:rPr lang="en-US" dirty="0" smtClean="0"/>
              <a:t> – effect of earthquake on humans/environment</a:t>
            </a:r>
          </a:p>
          <a:p>
            <a:endParaRPr lang="en-US" dirty="0" smtClean="0"/>
          </a:p>
          <a:p>
            <a:r>
              <a:rPr lang="en-US" b="1" u="sng" dirty="0" smtClean="0"/>
              <a:t>Primary</a:t>
            </a:r>
            <a:r>
              <a:rPr lang="en-US" dirty="0" smtClean="0"/>
              <a:t> </a:t>
            </a:r>
            <a:r>
              <a:rPr lang="en-US" b="1" u="sng" dirty="0" smtClean="0"/>
              <a:t>Effects</a:t>
            </a:r>
            <a:r>
              <a:rPr lang="en-US" dirty="0" smtClean="0"/>
              <a:t> – building damage, loss of life</a:t>
            </a:r>
          </a:p>
          <a:p>
            <a:endParaRPr lang="en-US" dirty="0" smtClean="0"/>
          </a:p>
          <a:p>
            <a:r>
              <a:rPr lang="en-US" b="1" u="sng" dirty="0" smtClean="0"/>
              <a:t>Secondary</a:t>
            </a:r>
            <a:r>
              <a:rPr lang="en-US" dirty="0" smtClean="0"/>
              <a:t> </a:t>
            </a:r>
            <a:r>
              <a:rPr lang="en-US" b="1" u="sng" dirty="0" smtClean="0"/>
              <a:t>Effects</a:t>
            </a:r>
            <a:r>
              <a:rPr lang="en-US" dirty="0" smtClean="0"/>
              <a:t> – rock slides, flooding, tsunamis</a:t>
            </a:r>
          </a:p>
          <a:p>
            <a:endParaRPr lang="en-US" dirty="0" smtClean="0"/>
          </a:p>
          <a:p>
            <a:r>
              <a:rPr lang="en-US" dirty="0" smtClean="0"/>
              <a:t>Reducing damage – emergency response, mapping fault lines, strong buildings</a:t>
            </a:r>
            <a:endParaRPr lang="en-US" dirty="0"/>
          </a:p>
        </p:txBody>
      </p:sp>
      <p:pic>
        <p:nvPicPr>
          <p:cNvPr id="7170" name="Picture 2" descr="http://www.georesources.co.uk/kobewoodcol.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05400" y="1371600"/>
            <a:ext cx="3810000" cy="2438401"/>
          </a:xfrm>
          <a:prstGeom prst="rect">
            <a:avLst/>
          </a:prstGeom>
          <a:noFill/>
          <a:extLst>
            <a:ext uri="{909E8E84-426E-40DD-AFC4-6F175D3DCCD1}">
              <a14:hiddenFill xmlns="" xmlns:a14="http://schemas.microsoft.com/office/drawing/2010/main">
                <a:solidFill>
                  <a:srgbClr val="FFFFFF"/>
                </a:solidFill>
              </a14:hiddenFill>
            </a:ext>
          </a:extLst>
        </p:spPr>
      </p:pic>
      <p:pic>
        <p:nvPicPr>
          <p:cNvPr id="7174" name="Picture 6" descr="http://www.3mfuture.com/images/tsunami_wave_coming_unexpected.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8200" y="3978598"/>
            <a:ext cx="4267200" cy="27717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92930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Beverly Hills </a:t>
            </a:r>
            <a:r>
              <a:rPr lang="en-US" dirty="0" smtClean="0"/>
              <a:t>Science Building</a:t>
            </a:r>
            <a:endParaRPr lang="en-US" dirty="0"/>
          </a:p>
        </p:txBody>
      </p:sp>
      <p:pic>
        <p:nvPicPr>
          <p:cNvPr id="8194" name="Picture 2" descr="http://news.bbc.co.uk/olmedia/1780000/images/_1780053_earthquake_proof_300inf.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57800" y="1371600"/>
            <a:ext cx="3695700" cy="5257800"/>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http://www.lpainc.com/welcome/resize/Beverly_Hills_HS_Science_Building_1.jpg/715/46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2834" y="1371600"/>
            <a:ext cx="4974965" cy="51816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Quiz #3</a:t>
            </a:r>
            <a:endParaRPr lang="en-US" dirty="0"/>
          </a:p>
        </p:txBody>
      </p:sp>
      <p:sp>
        <p:nvSpPr>
          <p:cNvPr id="3" name="Text Placeholder 2"/>
          <p:cNvSpPr>
            <a:spLocks noGrp="1"/>
          </p:cNvSpPr>
          <p:nvPr>
            <p:ph type="body" idx="1"/>
          </p:nvPr>
        </p:nvSpPr>
        <p:spPr>
          <a:xfrm>
            <a:off x="304800" y="1447800"/>
            <a:ext cx="8382000" cy="5029200"/>
          </a:xfrm>
        </p:spPr>
        <p:txBody>
          <a:bodyPr>
            <a:normAutofit/>
          </a:bodyPr>
          <a:lstStyle/>
          <a:p>
            <a:r>
              <a:rPr lang="en-US" dirty="0" smtClean="0"/>
              <a:t>Looking at a seismogram, how could you determine how far away you are from an Earthquake’s epicenter</a:t>
            </a:r>
            <a:r>
              <a:rPr lang="en-US" dirty="0" smtClean="0"/>
              <a:t>?</a:t>
            </a:r>
          </a:p>
          <a:p>
            <a:endParaRPr lang="en-US" dirty="0" smtClean="0"/>
          </a:p>
          <a:p>
            <a:r>
              <a:rPr lang="en-US" dirty="0" smtClean="0"/>
              <a:t>Why, in determining an earthquake’s epicenter, do you need the information from at least THREE different earthquake stations?</a:t>
            </a:r>
          </a:p>
          <a:p>
            <a:endParaRPr lang="en-US" dirty="0" smtClean="0"/>
          </a:p>
          <a:p>
            <a:r>
              <a:rPr lang="en-US" dirty="0" smtClean="0"/>
              <a:t>What </a:t>
            </a:r>
            <a:r>
              <a:rPr lang="en-US" dirty="0" smtClean="0"/>
              <a:t>kinds of things influence an Earthquake’s magnitude</a:t>
            </a:r>
            <a:r>
              <a:rPr lang="en-US"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#6</a:t>
            </a:r>
            <a:endParaRPr lang="en-US" dirty="0"/>
          </a:p>
        </p:txBody>
      </p:sp>
      <p:sp>
        <p:nvSpPr>
          <p:cNvPr id="3" name="Text Placeholder 2"/>
          <p:cNvSpPr>
            <a:spLocks noGrp="1"/>
          </p:cNvSpPr>
          <p:nvPr>
            <p:ph type="body" idx="1"/>
          </p:nvPr>
        </p:nvSpPr>
        <p:spPr/>
        <p:txBody>
          <a:bodyPr>
            <a:normAutofit/>
          </a:bodyPr>
          <a:lstStyle/>
          <a:p>
            <a:r>
              <a:rPr lang="en-US" dirty="0" smtClean="0"/>
              <a:t>What is the difference between an earthquake’s epicenter and its focus?</a:t>
            </a:r>
          </a:p>
          <a:p>
            <a:endParaRPr lang="en-US" dirty="0" smtClean="0"/>
          </a:p>
          <a:p>
            <a:endParaRPr lang="en-US" dirty="0"/>
          </a:p>
          <a:p>
            <a:r>
              <a:rPr lang="en-US" dirty="0" smtClean="0"/>
              <a:t>How does a seismogram’s </a:t>
            </a:r>
            <a:r>
              <a:rPr lang="en-US" dirty="0"/>
              <a:t>∆</a:t>
            </a:r>
            <a:r>
              <a:rPr lang="en-US" dirty="0" err="1"/>
              <a:t>T</a:t>
            </a:r>
            <a:r>
              <a:rPr lang="en-US" baseline="-25000" dirty="0" err="1"/>
              <a:t>sp</a:t>
            </a:r>
            <a:r>
              <a:rPr lang="en-US" dirty="0"/>
              <a:t> </a:t>
            </a:r>
            <a:r>
              <a:rPr lang="en-US" dirty="0" smtClean="0"/>
              <a:t>relate to your distance from the quake?</a:t>
            </a:r>
          </a:p>
          <a:p>
            <a:endParaRPr lang="en-US" dirty="0"/>
          </a:p>
          <a:p>
            <a:r>
              <a:rPr lang="en-US" dirty="0" smtClean="0"/>
              <a:t>How does an Earthquake with a magnitude of 5.0 differ in strength from a 6.0 quake?</a:t>
            </a:r>
            <a:endParaRPr lang="en-US" dirty="0"/>
          </a:p>
        </p:txBody>
      </p:sp>
    </p:spTree>
    <p:extLst>
      <p:ext uri="{BB962C8B-B14F-4D97-AF65-F5344CB8AC3E}">
        <p14:creationId xmlns="" xmlns:p14="http://schemas.microsoft.com/office/powerpoint/2010/main" val="3109178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Post-Activity Questions</a:t>
            </a:r>
            <a:br>
              <a:rPr lang="en-US" dirty="0" smtClean="0"/>
            </a:br>
            <a:r>
              <a:rPr lang="en-US" dirty="0" smtClean="0"/>
              <a:t>[answer on Data Table page]</a:t>
            </a:r>
            <a:endParaRPr lang="en-US" dirty="0"/>
          </a:p>
        </p:txBody>
      </p:sp>
      <p:sp>
        <p:nvSpPr>
          <p:cNvPr id="5" name="Content Placeholder 4"/>
          <p:cNvSpPr>
            <a:spLocks noGrp="1"/>
          </p:cNvSpPr>
          <p:nvPr>
            <p:ph sz="quarter" idx="1"/>
          </p:nvPr>
        </p:nvSpPr>
        <p:spPr>
          <a:xfrm>
            <a:off x="228600" y="1676400"/>
            <a:ext cx="8763000" cy="4800600"/>
          </a:xfrm>
        </p:spPr>
        <p:txBody>
          <a:bodyPr>
            <a:normAutofit/>
          </a:bodyPr>
          <a:lstStyle/>
          <a:p>
            <a:r>
              <a:rPr lang="en-US" dirty="0" smtClean="0"/>
              <a:t>What city was the closest to the Earthquake’s epicenter?  </a:t>
            </a:r>
          </a:p>
          <a:p>
            <a:endParaRPr lang="en-US" dirty="0"/>
          </a:p>
          <a:p>
            <a:r>
              <a:rPr lang="en-US" dirty="0" smtClean="0"/>
              <a:t>How do you know this location is closest to the epicenter?</a:t>
            </a:r>
          </a:p>
          <a:p>
            <a:endParaRPr lang="en-US" dirty="0"/>
          </a:p>
          <a:p>
            <a:r>
              <a:rPr lang="en-US" dirty="0" smtClean="0"/>
              <a:t>Looking at the locations of the last three cities (Bogota, Jamestown and State College), which city was closest to the quake?  What allows you to figure out the distance between the city and </a:t>
            </a:r>
            <a:r>
              <a:rPr lang="en-US" smtClean="0"/>
              <a:t>the quake?</a:t>
            </a:r>
            <a:endParaRPr lang="en-US" dirty="0" smtClean="0"/>
          </a:p>
          <a:p>
            <a:endParaRPr lang="en-US" dirty="0" smtClean="0"/>
          </a:p>
          <a:p>
            <a:r>
              <a:rPr lang="en-US" dirty="0" smtClean="0"/>
              <a:t>Why do the resulting distances of the three cities make sense in respect to the Earthquake’s location?</a:t>
            </a:r>
            <a:endParaRPr lang="en-US" dirty="0"/>
          </a:p>
        </p:txBody>
      </p:sp>
    </p:spTree>
    <p:extLst>
      <p:ext uri="{BB962C8B-B14F-4D97-AF65-F5344CB8AC3E}">
        <p14:creationId xmlns="" xmlns:p14="http://schemas.microsoft.com/office/powerpoint/2010/main" val="471090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dirty="0" smtClean="0"/>
              <a:t>Earthquake Epicenters:</a:t>
            </a:r>
            <a:br>
              <a:rPr lang="en-US" dirty="0" smtClean="0"/>
            </a:br>
            <a:r>
              <a:rPr lang="en-US" dirty="0" smtClean="0"/>
              <a:t>An Investigation</a:t>
            </a:r>
            <a:endParaRPr lang="en-US" dirty="0"/>
          </a:p>
        </p:txBody>
      </p:sp>
    </p:spTree>
    <p:extLst>
      <p:ext uri="{BB962C8B-B14F-4D97-AF65-F5344CB8AC3E}">
        <p14:creationId xmlns="" xmlns:p14="http://schemas.microsoft.com/office/powerpoint/2010/main" val="154015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 7</a:t>
            </a:r>
            <a:endParaRPr lang="en-US" dirty="0"/>
          </a:p>
        </p:txBody>
      </p:sp>
      <p:sp>
        <p:nvSpPr>
          <p:cNvPr id="6" name="Content Placeholder 5"/>
          <p:cNvSpPr>
            <a:spLocks noGrp="1"/>
          </p:cNvSpPr>
          <p:nvPr>
            <p:ph sz="quarter" idx="1"/>
          </p:nvPr>
        </p:nvSpPr>
        <p:spPr/>
        <p:txBody>
          <a:bodyPr>
            <a:normAutofit/>
          </a:bodyPr>
          <a:lstStyle/>
          <a:p>
            <a:r>
              <a:rPr lang="en-US" dirty="0" smtClean="0"/>
              <a:t>Why do you use three circles in order to find an earthquake’s epicenter?</a:t>
            </a:r>
          </a:p>
          <a:p>
            <a:endParaRPr lang="en-US" dirty="0" smtClean="0"/>
          </a:p>
          <a:p>
            <a:endParaRPr lang="en-US" dirty="0" smtClean="0"/>
          </a:p>
          <a:p>
            <a:r>
              <a:rPr lang="en-US" dirty="0" smtClean="0"/>
              <a:t>What city ended up being closest to the earthquake’s epicenter in your activity?</a:t>
            </a:r>
          </a:p>
          <a:p>
            <a:endParaRPr lang="en-US" dirty="0" smtClean="0"/>
          </a:p>
          <a:p>
            <a:endParaRPr lang="en-US" dirty="0" smtClean="0"/>
          </a:p>
          <a:p>
            <a:r>
              <a:rPr lang="en-US" dirty="0" smtClean="0"/>
              <a:t>How do we access the minerals underneath Earth’s surface?  Why can this be environmentally harmful?</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 Tectonic Plate Review</a:t>
            </a:r>
            <a:endParaRPr lang="en-US" dirty="0"/>
          </a:p>
        </p:txBody>
      </p:sp>
      <p:pic>
        <p:nvPicPr>
          <p:cNvPr id="4" name="Content Placeholder 5" descr="Convergent Plate Boundary (APES).gif"/>
          <p:cNvPicPr>
            <a:picLocks noGrp="1" noChangeAspect="1"/>
          </p:cNvPicPr>
          <p:nvPr>
            <p:ph idx="4294967295"/>
          </p:nvPr>
        </p:nvPicPr>
        <p:blipFill>
          <a:blip r:embed="rId2" cstate="print"/>
          <a:stretch>
            <a:fillRect/>
          </a:stretch>
        </p:blipFill>
        <p:spPr>
          <a:xfrm>
            <a:off x="4343400" y="1066800"/>
            <a:ext cx="4800600" cy="2797175"/>
          </a:xfrm>
        </p:spPr>
      </p:pic>
      <p:pic>
        <p:nvPicPr>
          <p:cNvPr id="6" name="Content Placeholder 4" descr="Transform Plate Boundary (APES).gif"/>
          <p:cNvPicPr>
            <a:picLocks noChangeAspect="1"/>
          </p:cNvPicPr>
          <p:nvPr/>
        </p:nvPicPr>
        <p:blipFill>
          <a:blip r:embed="rId3" cstate="print"/>
          <a:stretch>
            <a:fillRect/>
          </a:stretch>
        </p:blipFill>
        <p:spPr>
          <a:xfrm>
            <a:off x="190500" y="1520212"/>
            <a:ext cx="4038600" cy="2590800"/>
          </a:xfrm>
          <a:prstGeom prst="rect">
            <a:avLst/>
          </a:prstGeom>
        </p:spPr>
      </p:pic>
      <p:sp>
        <p:nvSpPr>
          <p:cNvPr id="8" name="TextBox 7"/>
          <p:cNvSpPr txBox="1"/>
          <p:nvPr/>
        </p:nvSpPr>
        <p:spPr>
          <a:xfrm>
            <a:off x="914400" y="4288863"/>
            <a:ext cx="2362200" cy="369332"/>
          </a:xfrm>
          <a:prstGeom prst="rect">
            <a:avLst/>
          </a:prstGeom>
          <a:noFill/>
        </p:spPr>
        <p:txBody>
          <a:bodyPr wrap="square" rtlCol="0">
            <a:spAutoFit/>
          </a:bodyPr>
          <a:lstStyle/>
          <a:p>
            <a:r>
              <a:rPr lang="en-US" dirty="0" smtClean="0"/>
              <a:t>Transform Plate</a:t>
            </a:r>
            <a:endParaRPr lang="en-US" dirty="0"/>
          </a:p>
        </p:txBody>
      </p:sp>
      <p:sp>
        <p:nvSpPr>
          <p:cNvPr id="9" name="TextBox 8"/>
          <p:cNvSpPr txBox="1"/>
          <p:nvPr/>
        </p:nvSpPr>
        <p:spPr>
          <a:xfrm>
            <a:off x="5524500" y="6172200"/>
            <a:ext cx="2362200" cy="369332"/>
          </a:xfrm>
          <a:prstGeom prst="rect">
            <a:avLst/>
          </a:prstGeom>
          <a:noFill/>
        </p:spPr>
        <p:txBody>
          <a:bodyPr wrap="square" rtlCol="0">
            <a:spAutoFit/>
          </a:bodyPr>
          <a:lstStyle/>
          <a:p>
            <a:r>
              <a:rPr lang="en-US" dirty="0" smtClean="0">
                <a:solidFill>
                  <a:schemeClr val="bg1"/>
                </a:solidFill>
              </a:rPr>
              <a:t>Divergent Plate</a:t>
            </a:r>
            <a:endParaRPr lang="en-US" dirty="0">
              <a:solidFill>
                <a:schemeClr val="bg1"/>
              </a:solidFill>
            </a:endParaRPr>
          </a:p>
        </p:txBody>
      </p:sp>
      <p:sp>
        <p:nvSpPr>
          <p:cNvPr id="10" name="TextBox 9"/>
          <p:cNvSpPr txBox="1"/>
          <p:nvPr/>
        </p:nvSpPr>
        <p:spPr>
          <a:xfrm>
            <a:off x="4692192" y="3352800"/>
            <a:ext cx="2362200" cy="369332"/>
          </a:xfrm>
          <a:prstGeom prst="rect">
            <a:avLst/>
          </a:prstGeom>
          <a:noFill/>
        </p:spPr>
        <p:txBody>
          <a:bodyPr wrap="square" rtlCol="0">
            <a:spAutoFit/>
          </a:bodyPr>
          <a:lstStyle/>
          <a:p>
            <a:r>
              <a:rPr lang="en-US" dirty="0" smtClean="0">
                <a:solidFill>
                  <a:schemeClr val="bg1"/>
                </a:solidFill>
              </a:rPr>
              <a:t>Convergent Plate</a:t>
            </a:r>
            <a:endParaRPr lang="en-US" dirty="0">
              <a:solidFill>
                <a:schemeClr val="bg1"/>
              </a:solidFill>
            </a:endParaRPr>
          </a:p>
        </p:txBody>
      </p:sp>
      <p:pic>
        <p:nvPicPr>
          <p:cNvPr id="29697" name="Picture 1" descr="E:\School Stuff\APES\Divergent Plate Boundary (APES).gif"/>
          <p:cNvPicPr>
            <a:picLocks noChangeAspect="1" noChangeArrowheads="1" noCrop="1"/>
          </p:cNvPicPr>
          <p:nvPr/>
        </p:nvPicPr>
        <p:blipFill>
          <a:blip r:embed="rId4" cstate="print"/>
          <a:srcRect/>
          <a:stretch>
            <a:fillRect/>
          </a:stretch>
        </p:blipFill>
        <p:spPr bwMode="auto">
          <a:xfrm>
            <a:off x="4419600" y="3886200"/>
            <a:ext cx="4724400" cy="2971800"/>
          </a:xfrm>
          <a:prstGeom prst="rect">
            <a:avLst/>
          </a:prstGeom>
          <a:noFill/>
        </p:spPr>
      </p:pic>
    </p:spTree>
    <p:extLst>
      <p:ext uri="{BB962C8B-B14F-4D97-AF65-F5344CB8AC3E}">
        <p14:creationId xmlns="" xmlns:p14="http://schemas.microsoft.com/office/powerpoint/2010/main" val="664881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Hidden Tectonic</a:t>
            </a:r>
            <a:br>
              <a:rPr lang="en-US" dirty="0" smtClean="0"/>
            </a:br>
            <a:r>
              <a:rPr lang="en-US" dirty="0" smtClean="0"/>
              <a:t> Plates?</a:t>
            </a:r>
            <a:endParaRPr lang="en-US" dirty="0"/>
          </a:p>
        </p:txBody>
      </p:sp>
      <p:sp>
        <p:nvSpPr>
          <p:cNvPr id="4" name="Content Placeholder 3"/>
          <p:cNvSpPr>
            <a:spLocks noGrp="1"/>
          </p:cNvSpPr>
          <p:nvPr>
            <p:ph sz="quarter" idx="1"/>
          </p:nvPr>
        </p:nvSpPr>
        <p:spPr>
          <a:xfrm>
            <a:off x="0" y="1447800"/>
            <a:ext cx="4495800" cy="5410200"/>
          </a:xfrm>
        </p:spPr>
        <p:txBody>
          <a:bodyPr>
            <a:normAutofit lnSpcReduction="10000"/>
          </a:bodyPr>
          <a:lstStyle/>
          <a:p>
            <a:r>
              <a:rPr lang="en-US" sz="3200" b="1" u="sng" dirty="0" err="1" smtClean="0"/>
              <a:t>Farallon</a:t>
            </a:r>
            <a:r>
              <a:rPr lang="en-US" sz="3200" b="1" u="sng" dirty="0" smtClean="0"/>
              <a:t> Plate </a:t>
            </a:r>
            <a:r>
              <a:rPr lang="en-US" sz="3200" dirty="0" smtClean="0"/>
              <a:t>– convergent plate COMPLETELY </a:t>
            </a:r>
            <a:r>
              <a:rPr lang="en-US" sz="3200" dirty="0" err="1" smtClean="0"/>
              <a:t>subducted</a:t>
            </a:r>
            <a:r>
              <a:rPr lang="en-US" sz="3200" dirty="0" smtClean="0"/>
              <a:t> under North American Plate</a:t>
            </a:r>
          </a:p>
          <a:p>
            <a:endParaRPr lang="en-US" sz="3200" dirty="0" smtClean="0"/>
          </a:p>
          <a:p>
            <a:r>
              <a:rPr lang="en-US" sz="3200" dirty="0" smtClean="0"/>
              <a:t>Explains Cascade and Rocky Mountain Ranges</a:t>
            </a:r>
          </a:p>
          <a:p>
            <a:endParaRPr lang="en-US" sz="3200" dirty="0" smtClean="0"/>
          </a:p>
          <a:p>
            <a:r>
              <a:rPr lang="en-US" sz="3200" dirty="0" smtClean="0"/>
              <a:t>Now deep below surface in Mantle</a:t>
            </a:r>
            <a:endParaRPr lang="en-US" sz="3200" dirty="0"/>
          </a:p>
        </p:txBody>
      </p:sp>
      <p:sp>
        <p:nvSpPr>
          <p:cNvPr id="5" name="Content Placeholder 4"/>
          <p:cNvSpPr>
            <a:spLocks noGrp="1"/>
          </p:cNvSpPr>
          <p:nvPr>
            <p:ph sz="quarter" idx="2"/>
          </p:nvPr>
        </p:nvSpPr>
        <p:spPr/>
        <p:txBody>
          <a:bodyPr>
            <a:normAutofit lnSpcReduction="10000"/>
          </a:bodyPr>
          <a:lstStyle/>
          <a:p>
            <a:endParaRPr lang="en-US"/>
          </a:p>
        </p:txBody>
      </p:sp>
      <p:pic>
        <p:nvPicPr>
          <p:cNvPr id="46082" name="Picture 2" descr="http://upload.wikimedia.org/wikipedia/commons/3/38/Cascadia_subduction_zone_USGS.png"/>
          <p:cNvPicPr>
            <a:picLocks noChangeAspect="1" noChangeArrowheads="1"/>
          </p:cNvPicPr>
          <p:nvPr/>
        </p:nvPicPr>
        <p:blipFill>
          <a:blip r:embed="rId2" cstate="print"/>
          <a:srcRect/>
          <a:stretch>
            <a:fillRect/>
          </a:stretch>
        </p:blipFill>
        <p:spPr bwMode="auto">
          <a:xfrm>
            <a:off x="4429125" y="0"/>
            <a:ext cx="4714875" cy="67246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884238"/>
          </a:xfrm>
        </p:spPr>
        <p:txBody>
          <a:bodyPr/>
          <a:lstStyle/>
          <a:p>
            <a:r>
              <a:rPr lang="en-US" dirty="0" smtClean="0"/>
              <a:t>Earthquakes</a:t>
            </a:r>
            <a:endParaRPr lang="en-US" dirty="0"/>
          </a:p>
        </p:txBody>
      </p:sp>
      <p:sp>
        <p:nvSpPr>
          <p:cNvPr id="3" name="Content Placeholder 2"/>
          <p:cNvSpPr>
            <a:spLocks noGrp="1"/>
          </p:cNvSpPr>
          <p:nvPr>
            <p:ph sz="quarter" idx="1"/>
          </p:nvPr>
        </p:nvSpPr>
        <p:spPr>
          <a:xfrm>
            <a:off x="0" y="762000"/>
            <a:ext cx="4663440" cy="6096000"/>
          </a:xfrm>
        </p:spPr>
        <p:txBody>
          <a:bodyPr>
            <a:noAutofit/>
          </a:bodyPr>
          <a:lstStyle/>
          <a:p>
            <a:r>
              <a:rPr lang="en-US" sz="2800" b="1" u="sng" dirty="0" smtClean="0"/>
              <a:t>Earthquake</a:t>
            </a:r>
            <a:r>
              <a:rPr lang="en-US" sz="2800" dirty="0" smtClean="0"/>
              <a:t> – abrupt movement of plates  </a:t>
            </a:r>
          </a:p>
          <a:p>
            <a:pPr lvl="1"/>
            <a:r>
              <a:rPr lang="en-US" sz="2800" dirty="0" smtClean="0"/>
              <a:t>release of energy (friction)</a:t>
            </a:r>
          </a:p>
          <a:p>
            <a:pPr lvl="1"/>
            <a:endParaRPr lang="en-US" sz="2800" dirty="0"/>
          </a:p>
          <a:p>
            <a:r>
              <a:rPr lang="en-US" sz="2800" b="1" u="sng" dirty="0" smtClean="0"/>
              <a:t>Focus</a:t>
            </a:r>
            <a:r>
              <a:rPr lang="en-US" sz="2800" dirty="0" smtClean="0"/>
              <a:t> = location of quake beneath surface</a:t>
            </a:r>
          </a:p>
          <a:p>
            <a:endParaRPr lang="en-US" sz="2800" dirty="0"/>
          </a:p>
          <a:p>
            <a:r>
              <a:rPr lang="en-US" sz="2800" b="1" u="sng" dirty="0" smtClean="0"/>
              <a:t>Epicenter</a:t>
            </a:r>
            <a:r>
              <a:rPr lang="en-US" sz="2800" dirty="0" smtClean="0"/>
              <a:t> = location ON Earth’s surface</a:t>
            </a:r>
          </a:p>
          <a:p>
            <a:pPr lvl="1"/>
            <a:endParaRPr lang="en-US" sz="2800" dirty="0"/>
          </a:p>
          <a:p>
            <a:r>
              <a:rPr lang="en-US" sz="2800" b="1" u="sng" dirty="0" smtClean="0"/>
              <a:t>Seismology</a:t>
            </a:r>
            <a:r>
              <a:rPr lang="en-US" sz="2800" dirty="0" smtClean="0"/>
              <a:t> – study of earthquakes</a:t>
            </a:r>
            <a:endParaRPr lang="en-US" sz="2800" dirty="0"/>
          </a:p>
        </p:txBody>
      </p:sp>
      <p:pic>
        <p:nvPicPr>
          <p:cNvPr id="1026" name="Picture 2" descr="http://education.sdsc.edu/optiputer/images/images/epicenterFocu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3505200"/>
            <a:ext cx="4572000" cy="33528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volcano.oregonstate.edu/vwdocs/vwlessons/plate_pics/F1.15.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0"/>
            <a:ext cx="4572000" cy="3505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158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884238"/>
          </a:xfrm>
        </p:spPr>
        <p:txBody>
          <a:bodyPr/>
          <a:lstStyle/>
          <a:p>
            <a:pPr algn="l"/>
            <a:r>
              <a:rPr lang="en-US" dirty="0" smtClean="0"/>
              <a:t>P and S Waves</a:t>
            </a:r>
            <a:endParaRPr lang="en-US" dirty="0"/>
          </a:p>
        </p:txBody>
      </p:sp>
      <p:sp>
        <p:nvSpPr>
          <p:cNvPr id="3" name="Content Placeholder 2"/>
          <p:cNvSpPr>
            <a:spLocks noGrp="1"/>
          </p:cNvSpPr>
          <p:nvPr>
            <p:ph sz="quarter" idx="1"/>
          </p:nvPr>
        </p:nvSpPr>
        <p:spPr>
          <a:xfrm>
            <a:off x="0" y="914400"/>
            <a:ext cx="4663440" cy="5715000"/>
          </a:xfrm>
        </p:spPr>
        <p:txBody>
          <a:bodyPr>
            <a:noAutofit/>
          </a:bodyPr>
          <a:lstStyle/>
          <a:p>
            <a:r>
              <a:rPr lang="en-US" sz="3600" b="1" u="sng" dirty="0" smtClean="0"/>
              <a:t>P-Wave</a:t>
            </a:r>
            <a:r>
              <a:rPr lang="en-US" sz="3600" dirty="0" smtClean="0"/>
              <a:t> – primary wave, always felt first</a:t>
            </a:r>
          </a:p>
          <a:p>
            <a:pPr>
              <a:buNone/>
            </a:pPr>
            <a:endParaRPr lang="en-US" sz="3600" dirty="0"/>
          </a:p>
          <a:p>
            <a:r>
              <a:rPr lang="en-US" sz="3600" b="1" u="sng" dirty="0" smtClean="0"/>
              <a:t>S-Wave</a:t>
            </a:r>
            <a:r>
              <a:rPr lang="en-US" sz="3600" dirty="0" smtClean="0"/>
              <a:t> – secondary wave, always felt second</a:t>
            </a:r>
          </a:p>
          <a:p>
            <a:pPr lvl="1"/>
            <a:r>
              <a:rPr lang="en-US" sz="3600" dirty="0" smtClean="0"/>
              <a:t>Wavy-looking</a:t>
            </a:r>
          </a:p>
          <a:p>
            <a:endParaRPr lang="en-US" sz="3600" dirty="0"/>
          </a:p>
          <a:p>
            <a:r>
              <a:rPr lang="en-US" sz="3600" dirty="0" smtClean="0"/>
              <a:t>Difference in time between P and S wave = </a:t>
            </a:r>
            <a:r>
              <a:rPr lang="en-US" sz="3600" b="1" u="sng" dirty="0" smtClean="0"/>
              <a:t>∆</a:t>
            </a:r>
            <a:r>
              <a:rPr lang="en-US" sz="3600" b="1" u="sng" dirty="0" err="1" smtClean="0"/>
              <a:t>T</a:t>
            </a:r>
            <a:r>
              <a:rPr lang="en-US" sz="3600" b="1" u="sng" baseline="-25000" dirty="0" err="1" smtClean="0"/>
              <a:t>sp</a:t>
            </a:r>
            <a:endParaRPr lang="en-US" sz="3600" b="1" u="sng" baseline="-25000" dirty="0"/>
          </a:p>
        </p:txBody>
      </p:sp>
      <p:pic>
        <p:nvPicPr>
          <p:cNvPr id="2050" name="Picture 2" descr="http://www.tulane.edu/~sanelson/images/seismograph.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4038600"/>
            <a:ext cx="4343400" cy="28194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www.exploratorium.edu/faultline/basics/images/pswaves_lrg.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533400"/>
            <a:ext cx="4343400" cy="3429000"/>
          </a:xfrm>
          <a:prstGeom prst="rect">
            <a:avLst/>
          </a:prstGeom>
          <a:solidFill>
            <a:schemeClr val="tx1"/>
          </a:solidFill>
        </p:spPr>
      </p:pic>
    </p:spTree>
    <p:extLst>
      <p:ext uri="{BB962C8B-B14F-4D97-AF65-F5344CB8AC3E}">
        <p14:creationId xmlns="" xmlns:p14="http://schemas.microsoft.com/office/powerpoint/2010/main" val="235794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884238"/>
          </a:xfrm>
        </p:spPr>
        <p:txBody>
          <a:bodyPr/>
          <a:lstStyle/>
          <a:p>
            <a:r>
              <a:rPr lang="en-US" dirty="0" smtClean="0"/>
              <a:t>Seismogram Data</a:t>
            </a:r>
            <a:endParaRPr lang="en-US" dirty="0"/>
          </a:p>
        </p:txBody>
      </p:sp>
      <p:sp>
        <p:nvSpPr>
          <p:cNvPr id="3" name="Content Placeholder 2"/>
          <p:cNvSpPr>
            <a:spLocks noGrp="1"/>
          </p:cNvSpPr>
          <p:nvPr>
            <p:ph sz="quarter" idx="1"/>
          </p:nvPr>
        </p:nvSpPr>
        <p:spPr>
          <a:xfrm>
            <a:off x="152400" y="914400"/>
            <a:ext cx="4495800" cy="5943600"/>
          </a:xfrm>
        </p:spPr>
        <p:txBody>
          <a:bodyPr>
            <a:normAutofit fontScale="92500" lnSpcReduction="20000"/>
          </a:bodyPr>
          <a:lstStyle/>
          <a:p>
            <a:r>
              <a:rPr lang="en-US" sz="4000" b="1" u="sng" dirty="0" smtClean="0"/>
              <a:t>Seismogram</a:t>
            </a:r>
            <a:r>
              <a:rPr lang="en-US" sz="4000" dirty="0" smtClean="0"/>
              <a:t> – measures earthquake activity</a:t>
            </a:r>
          </a:p>
          <a:p>
            <a:pPr lvl="1"/>
            <a:r>
              <a:rPr lang="en-US" sz="3800" dirty="0" smtClean="0"/>
              <a:t>1</a:t>
            </a:r>
            <a:r>
              <a:rPr lang="en-US" sz="3800" baseline="30000" dirty="0" smtClean="0"/>
              <a:t>st</a:t>
            </a:r>
            <a:r>
              <a:rPr lang="en-US" sz="3800" dirty="0" smtClean="0"/>
              <a:t> waves = P</a:t>
            </a:r>
          </a:p>
          <a:p>
            <a:pPr lvl="1"/>
            <a:r>
              <a:rPr lang="en-US" sz="3800" dirty="0" smtClean="0"/>
              <a:t>2</a:t>
            </a:r>
            <a:r>
              <a:rPr lang="en-US" sz="3800" baseline="30000" dirty="0" smtClean="0"/>
              <a:t>nd</a:t>
            </a:r>
            <a:r>
              <a:rPr lang="en-US" sz="3800" dirty="0" smtClean="0"/>
              <a:t> waves = S</a:t>
            </a:r>
            <a:endParaRPr lang="en-US" sz="3800" dirty="0" smtClean="0"/>
          </a:p>
          <a:p>
            <a:endParaRPr lang="en-US" sz="4000" b="1" u="sng" dirty="0" smtClean="0"/>
          </a:p>
          <a:p>
            <a:r>
              <a:rPr lang="en-US" sz="4000" b="1" u="sng" dirty="0" smtClean="0"/>
              <a:t>∆</a:t>
            </a:r>
            <a:r>
              <a:rPr lang="en-US" sz="4000" b="1" u="sng" dirty="0" smtClean="0"/>
              <a:t>T</a:t>
            </a:r>
            <a:r>
              <a:rPr lang="en-US" sz="4000" b="1" u="sng" baseline="-25000" dirty="0" smtClean="0"/>
              <a:t>sp </a:t>
            </a:r>
            <a:r>
              <a:rPr lang="en-US" sz="4000" dirty="0" smtClean="0"/>
              <a:t> - </a:t>
            </a:r>
            <a:r>
              <a:rPr lang="en-US" sz="4000" dirty="0" smtClean="0"/>
              <a:t>time between </a:t>
            </a:r>
            <a:r>
              <a:rPr lang="en-US" sz="4000" dirty="0" smtClean="0"/>
              <a:t>P and S waves.</a:t>
            </a:r>
            <a:endParaRPr lang="en-US" sz="4000" dirty="0" smtClean="0"/>
          </a:p>
          <a:p>
            <a:pPr>
              <a:buNone/>
            </a:pPr>
            <a:endParaRPr lang="en-US" sz="4000" dirty="0" smtClean="0"/>
          </a:p>
          <a:p>
            <a:r>
              <a:rPr lang="en-US" sz="4000" dirty="0" smtClean="0"/>
              <a:t>If </a:t>
            </a:r>
            <a:r>
              <a:rPr lang="en-US" sz="4000" b="1" dirty="0" smtClean="0"/>
              <a:t>∆T</a:t>
            </a:r>
            <a:r>
              <a:rPr lang="en-US" sz="4000" b="1" baseline="-25000" dirty="0" smtClean="0"/>
              <a:t>sp</a:t>
            </a:r>
            <a:r>
              <a:rPr lang="en-US" sz="4000" b="1" dirty="0" smtClean="0"/>
              <a:t> </a:t>
            </a:r>
            <a:r>
              <a:rPr lang="en-US" sz="4000" dirty="0" smtClean="0"/>
              <a:t>is small, </a:t>
            </a:r>
            <a:r>
              <a:rPr lang="en-US" sz="4000" dirty="0" smtClean="0"/>
              <a:t>CLOSER </a:t>
            </a:r>
            <a:r>
              <a:rPr lang="en-US" sz="4000" dirty="0" smtClean="0"/>
              <a:t>to the earthquake</a:t>
            </a:r>
          </a:p>
          <a:p>
            <a:endParaRPr lang="en-US" dirty="0" smtClean="0"/>
          </a:p>
        </p:txBody>
      </p:sp>
      <p:pic>
        <p:nvPicPr>
          <p:cNvPr id="3076" name="Picture 4" descr="http://panda.unm.edu/Courses/Price/Phys160/F38-3.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80420" y="1447801"/>
            <a:ext cx="4463579" cy="5410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c338.4shared.com/doc/2eex36YR/preview_html_m4f40fdd0.png"/>
          <p:cNvPicPr>
            <a:picLocks noChangeAspect="1" noChangeArrowheads="1"/>
          </p:cNvPicPr>
          <p:nvPr/>
        </p:nvPicPr>
        <p:blipFill>
          <a:blip r:embed="rId2" cstate="print"/>
          <a:srcRect/>
          <a:stretch>
            <a:fillRect/>
          </a:stretch>
        </p:blipFill>
        <p:spPr bwMode="auto">
          <a:xfrm>
            <a:off x="4648200" y="304800"/>
            <a:ext cx="4495800" cy="6553200"/>
          </a:xfrm>
          <a:prstGeom prst="rect">
            <a:avLst/>
          </a:prstGeom>
          <a:noFill/>
        </p:spPr>
      </p:pic>
      <p:sp>
        <p:nvSpPr>
          <p:cNvPr id="2" name="Title 1"/>
          <p:cNvSpPr>
            <a:spLocks noGrp="1"/>
          </p:cNvSpPr>
          <p:nvPr>
            <p:ph type="title"/>
          </p:nvPr>
        </p:nvSpPr>
        <p:spPr/>
        <p:txBody>
          <a:bodyPr>
            <a:normAutofit fontScale="90000"/>
          </a:bodyPr>
          <a:lstStyle/>
          <a:p>
            <a:r>
              <a:rPr lang="en-US" dirty="0" smtClean="0"/>
              <a:t>Epicenter Distance</a:t>
            </a:r>
            <a:br>
              <a:rPr lang="en-US" dirty="0" smtClean="0"/>
            </a:br>
            <a:r>
              <a:rPr lang="en-US" dirty="0" smtClean="0"/>
              <a:t> and </a:t>
            </a:r>
            <a:r>
              <a:rPr lang="en-US" dirty="0" smtClean="0"/>
              <a:t>∆T</a:t>
            </a:r>
            <a:r>
              <a:rPr lang="en-US" baseline="-25000" dirty="0" smtClean="0"/>
              <a:t>sp</a:t>
            </a:r>
            <a:r>
              <a:rPr lang="en-US" dirty="0" smtClean="0"/>
              <a:t> </a:t>
            </a:r>
            <a:endParaRPr lang="en-US" dirty="0"/>
          </a:p>
        </p:txBody>
      </p:sp>
      <p:sp>
        <p:nvSpPr>
          <p:cNvPr id="3" name="Content Placeholder 2"/>
          <p:cNvSpPr>
            <a:spLocks noGrp="1"/>
          </p:cNvSpPr>
          <p:nvPr>
            <p:ph sz="quarter" idx="1"/>
          </p:nvPr>
        </p:nvSpPr>
        <p:spPr>
          <a:xfrm>
            <a:off x="0" y="1447800"/>
            <a:ext cx="5105400" cy="5410200"/>
          </a:xfrm>
        </p:spPr>
        <p:txBody>
          <a:bodyPr>
            <a:noAutofit/>
          </a:bodyPr>
          <a:lstStyle/>
          <a:p>
            <a:r>
              <a:rPr lang="en-US" sz="3200" dirty="0" smtClean="0"/>
              <a:t>∆</a:t>
            </a:r>
            <a:r>
              <a:rPr lang="en-US" sz="3200" dirty="0" smtClean="0"/>
              <a:t>T</a:t>
            </a:r>
            <a:r>
              <a:rPr lang="en-US" sz="3200" baseline="-25000" dirty="0" smtClean="0"/>
              <a:t>sp </a:t>
            </a:r>
            <a:r>
              <a:rPr lang="en-US" sz="3200" dirty="0" smtClean="0"/>
              <a:t>– time between P and S waves.</a:t>
            </a:r>
          </a:p>
          <a:p>
            <a:endParaRPr lang="en-US" sz="3200" dirty="0" smtClean="0"/>
          </a:p>
          <a:p>
            <a:r>
              <a:rPr lang="en-US" sz="3200" dirty="0" smtClean="0"/>
              <a:t>Determines station’s distance FROM epicenter.</a:t>
            </a:r>
          </a:p>
          <a:p>
            <a:pPr lvl="1"/>
            <a:r>
              <a:rPr lang="en-US" sz="3200" dirty="0" smtClean="0"/>
              <a:t>Line straight down to x-axis.</a:t>
            </a:r>
          </a:p>
          <a:p>
            <a:endParaRPr lang="en-US" sz="3200" dirty="0" smtClean="0"/>
          </a:p>
          <a:p>
            <a:r>
              <a:rPr lang="en-US" sz="3200" dirty="0" smtClean="0"/>
              <a:t>Distance = RADIUS of epicenter circles you will be drawing.</a:t>
            </a:r>
            <a:endParaRPr lang="en-US" sz="3200" dirty="0"/>
          </a:p>
        </p:txBody>
      </p:sp>
      <p:cxnSp>
        <p:nvCxnSpPr>
          <p:cNvPr id="7" name="Straight Arrow Connector 6"/>
          <p:cNvCxnSpPr/>
          <p:nvPr/>
        </p:nvCxnSpPr>
        <p:spPr>
          <a:xfrm>
            <a:off x="7467600" y="2743200"/>
            <a:ext cx="0" cy="1371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43800" y="3048000"/>
            <a:ext cx="1143000" cy="584775"/>
          </a:xfrm>
          <a:prstGeom prst="rect">
            <a:avLst/>
          </a:prstGeom>
          <a:noFill/>
        </p:spPr>
        <p:txBody>
          <a:bodyPr wrap="square" rtlCol="0">
            <a:spAutoFit/>
          </a:bodyPr>
          <a:lstStyle/>
          <a:p>
            <a:r>
              <a:rPr lang="en-US" sz="3200" dirty="0" smtClean="0"/>
              <a:t>∆T</a:t>
            </a:r>
            <a:r>
              <a:rPr lang="en-US" sz="3200" baseline="-25000" dirty="0" smtClean="0"/>
              <a:t>sp</a:t>
            </a:r>
            <a:r>
              <a:rPr lang="en-US" sz="3200" dirty="0" smtClean="0"/>
              <a:t> </a:t>
            </a:r>
            <a:endParaRPr lang="en-US" sz="3200" dirty="0"/>
          </a:p>
        </p:txBody>
      </p:sp>
      <p:cxnSp>
        <p:nvCxnSpPr>
          <p:cNvPr id="10" name="Straight Connector 9"/>
          <p:cNvCxnSpPr/>
          <p:nvPr/>
        </p:nvCxnSpPr>
        <p:spPr>
          <a:xfrm>
            <a:off x="7467600" y="4191000"/>
            <a:ext cx="0" cy="1676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3.bp.blogspot.com/-dJPsNnYM10E/TWOLxmZXc9I/AAAAAAAAADU/7k5kIZLQd-I/s1600/Determining%2Bepicenter.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81600" y="762000"/>
            <a:ext cx="3773424" cy="324802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304800" y="0"/>
            <a:ext cx="7772400" cy="808038"/>
          </a:xfrm>
        </p:spPr>
        <p:txBody>
          <a:bodyPr>
            <a:normAutofit/>
          </a:bodyPr>
          <a:lstStyle/>
          <a:p>
            <a:pPr algn="l"/>
            <a:r>
              <a:rPr lang="en-US" dirty="0" smtClean="0"/>
              <a:t>Drawing Epicenter Circles</a:t>
            </a:r>
            <a:endParaRPr lang="en-US" dirty="0"/>
          </a:p>
        </p:txBody>
      </p:sp>
      <p:sp>
        <p:nvSpPr>
          <p:cNvPr id="3" name="Text Placeholder 2"/>
          <p:cNvSpPr>
            <a:spLocks noGrp="1"/>
          </p:cNvSpPr>
          <p:nvPr>
            <p:ph sz="quarter" idx="1"/>
          </p:nvPr>
        </p:nvSpPr>
        <p:spPr>
          <a:xfrm>
            <a:off x="0" y="838200"/>
            <a:ext cx="5257800" cy="6019800"/>
          </a:xfrm>
        </p:spPr>
        <p:txBody>
          <a:bodyPr>
            <a:normAutofit/>
          </a:bodyPr>
          <a:lstStyle/>
          <a:p>
            <a:r>
              <a:rPr lang="en-US" sz="3200" dirty="0" smtClean="0"/>
              <a:t> ∆T</a:t>
            </a:r>
            <a:r>
              <a:rPr lang="en-US" sz="3200" baseline="-25000" dirty="0" smtClean="0"/>
              <a:t>sp </a:t>
            </a:r>
            <a:r>
              <a:rPr lang="en-US" sz="3200" dirty="0" smtClean="0"/>
              <a:t>distance = radius of </a:t>
            </a:r>
            <a:r>
              <a:rPr lang="en-US" sz="3200" dirty="0" smtClean="0"/>
              <a:t>circle from station</a:t>
            </a:r>
            <a:endParaRPr lang="en-US" sz="3200" dirty="0" smtClean="0"/>
          </a:p>
          <a:p>
            <a:pPr lvl="1"/>
            <a:r>
              <a:rPr lang="en-US" sz="3200" dirty="0" smtClean="0"/>
              <a:t>Use scale provided</a:t>
            </a:r>
            <a:endParaRPr lang="en-US" sz="3200" dirty="0" smtClean="0"/>
          </a:p>
          <a:p>
            <a:pPr>
              <a:buNone/>
            </a:pPr>
            <a:endParaRPr lang="en-US" sz="3200" dirty="0"/>
          </a:p>
          <a:p>
            <a:r>
              <a:rPr lang="en-US" sz="3200" dirty="0" smtClean="0"/>
              <a:t>Measured using </a:t>
            </a:r>
            <a:r>
              <a:rPr lang="en-US" sz="3200" dirty="0"/>
              <a:t>∆</a:t>
            </a:r>
            <a:r>
              <a:rPr lang="en-US" sz="3200" dirty="0" smtClean="0"/>
              <a:t>T</a:t>
            </a:r>
            <a:r>
              <a:rPr lang="en-US" sz="3200" baseline="-25000" dirty="0" smtClean="0"/>
              <a:t>sp </a:t>
            </a:r>
            <a:r>
              <a:rPr lang="en-US" sz="3200" dirty="0" smtClean="0"/>
              <a:t>of at least 3 quake </a:t>
            </a:r>
            <a:r>
              <a:rPr lang="en-US" sz="3200" dirty="0" smtClean="0"/>
              <a:t>stations</a:t>
            </a:r>
          </a:p>
          <a:p>
            <a:pPr lvl="1"/>
            <a:r>
              <a:rPr lang="en-US" sz="3200" dirty="0" smtClean="0"/>
              <a:t>Ensures accuracy of epicenter.</a:t>
            </a:r>
          </a:p>
          <a:p>
            <a:pPr lvl="1"/>
            <a:endParaRPr lang="en-US" sz="3200" dirty="0" smtClean="0"/>
          </a:p>
          <a:p>
            <a:r>
              <a:rPr lang="en-US" sz="3400" b="1" u="sng" dirty="0" smtClean="0"/>
              <a:t>Epicenter</a:t>
            </a:r>
            <a:r>
              <a:rPr lang="en-US" sz="3400" dirty="0" smtClean="0"/>
              <a:t> – where all 3 circles touch (earthquake site)</a:t>
            </a:r>
            <a:endParaRPr lang="en-US" sz="3400" dirty="0" smtClean="0"/>
          </a:p>
          <a:p>
            <a:endParaRPr lang="en-US" dirty="0"/>
          </a:p>
          <a:p>
            <a:endParaRPr lang="en-US" dirty="0" smtClean="0"/>
          </a:p>
        </p:txBody>
      </p:sp>
      <p:pic>
        <p:nvPicPr>
          <p:cNvPr id="1026" name="Picture 2" descr="http://www.oakton.edu/user/4/billtong/eas100lab/epicenter3.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81600" y="4000500"/>
            <a:ext cx="3810000" cy="2857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963059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2884</TotalTime>
  <Words>706</Words>
  <Application>Microsoft Office PowerPoint</Application>
  <PresentationFormat>On-screen Show (4:3)</PresentationFormat>
  <Paragraphs>131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Equity</vt:lpstr>
      <vt:lpstr>Warm Up #7</vt:lpstr>
      <vt:lpstr>Earthquake Epicenters: An Investigation</vt:lpstr>
      <vt:lpstr> Tectonic Plate Review</vt:lpstr>
      <vt:lpstr>Hidden Tectonic  Plates?</vt:lpstr>
      <vt:lpstr>Earthquakes</vt:lpstr>
      <vt:lpstr>P and S Waves</vt:lpstr>
      <vt:lpstr>Seismogram Data</vt:lpstr>
      <vt:lpstr>Epicenter Distance  and ∆Tsp </vt:lpstr>
      <vt:lpstr>Drawing Epicenter Circles</vt:lpstr>
      <vt:lpstr>Why are Earthquakes Crazy</vt:lpstr>
      <vt:lpstr>Measuring  Earthquakes</vt:lpstr>
      <vt:lpstr>Slide 12</vt:lpstr>
      <vt:lpstr>Richter Scale Examples</vt:lpstr>
      <vt:lpstr>Sumatran Earthquake  (Christmas, 2004)</vt:lpstr>
      <vt:lpstr>Effects of Earthquakes</vt:lpstr>
      <vt:lpstr>Beverly Hills Science Building</vt:lpstr>
      <vt:lpstr>Quick Quiz #3</vt:lpstr>
      <vt:lpstr>Warm Up #6</vt:lpstr>
      <vt:lpstr>Post-Activity Questions [answer on Data Table page]</vt:lpstr>
      <vt:lpstr>Warm Up #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#7</dc:title>
  <dc:creator>Windows User</dc:creator>
  <cp:lastModifiedBy>Windows User</cp:lastModifiedBy>
  <cp:revision>1</cp:revision>
  <dcterms:created xsi:type="dcterms:W3CDTF">2014-09-22T17:20:08Z</dcterms:created>
  <dcterms:modified xsi:type="dcterms:W3CDTF">2014-09-24T17:24:35Z</dcterms:modified>
</cp:coreProperties>
</file>