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B4293BE-140B-455C-930C-8DAF0917DDA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49ABDF-4AFA-4578-B5A1-D2E4EF0AB6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2815SIgq1A" TargetMode="External"/><Relationship Id="rId2" Type="http://schemas.openxmlformats.org/officeDocument/2006/relationships/hyperlink" Target="http://www.youtube.com/watch?v=sARewW_Po64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mkj5gq1cQU&amp;feature=fvwp&amp;NR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Warm Up #4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The atmosphere is one important carbon reservoir.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	Describe a biological process by which carbon is removed from the atmosphere and converted to organic molecules.</a:t>
            </a:r>
          </a:p>
          <a:p>
            <a:pPr>
              <a:buNone/>
            </a:pPr>
            <a:r>
              <a:rPr lang="en-US" dirty="0" smtClean="0"/>
              <a:t>(ii) 	Describe a biological process by which carbon is converted from organic molecules to a gas and returned to the atmosphere.</a:t>
            </a:r>
          </a:p>
          <a:p>
            <a:pPr>
              <a:buNone/>
            </a:pPr>
            <a:r>
              <a:rPr lang="en-US" b="1" dirty="0" smtClean="0"/>
              <a:t>Oceans and terrestrial systems are also important carbon reservoirs.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	Explain how atmospheric carbon is incorporated into two oceanic sinks.</a:t>
            </a:r>
          </a:p>
          <a:p>
            <a:pPr>
              <a:buNone/>
            </a:pPr>
            <a:r>
              <a:rPr lang="en-US" dirty="0" smtClean="0"/>
              <a:t>(ii) 	Identify one terrestrial sink, other than fossil fuels, that stores carbon for thousands to millions of years.</a:t>
            </a:r>
          </a:p>
          <a:p>
            <a:pPr>
              <a:buNone/>
            </a:pPr>
            <a:r>
              <a:rPr lang="en-US" b="1" dirty="0" smtClean="0"/>
              <a:t>Nitrogen is another element important to all organisms:</a:t>
            </a:r>
          </a:p>
          <a:p>
            <a:pPr marL="582930" indent="-514350"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	Identify one reason why nitrogen is needed in all organisms.</a:t>
            </a:r>
          </a:p>
          <a:p>
            <a:pPr marL="582930" indent="-514350">
              <a:buNone/>
            </a:pPr>
            <a:r>
              <a:rPr lang="en-US" dirty="0" smtClean="0"/>
              <a:t>(ii)	Identify and describe TWO steps in the Nitrogen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54"/>
            <a:ext cx="7024744" cy="1296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Meat…a symbol </a:t>
            </a:r>
            <a:br>
              <a:rPr lang="en-US" dirty="0" smtClean="0"/>
            </a:br>
            <a:r>
              <a:rPr lang="en-US" dirty="0" smtClean="0"/>
              <a:t>of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502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Meat = expensive to produce</a:t>
            </a:r>
          </a:p>
          <a:p>
            <a:pPr lvl="1"/>
            <a:r>
              <a:rPr lang="en-US" dirty="0" smtClean="0"/>
              <a:t>Cows, chickens, pigs need a lot of GRAINS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CAFO</a:t>
            </a:r>
            <a:r>
              <a:rPr lang="en-US" dirty="0" smtClean="0"/>
              <a:t> (confined animal feeding operation) – animals housed/fed (soy and corn)</a:t>
            </a:r>
          </a:p>
          <a:p>
            <a:endParaRPr lang="en-US" dirty="0"/>
          </a:p>
          <a:p>
            <a:r>
              <a:rPr lang="en-US" dirty="0" smtClean="0"/>
              <a:t>Antibiotics in food</a:t>
            </a:r>
            <a:endParaRPr lang="en-US" dirty="0"/>
          </a:p>
        </p:txBody>
      </p:sp>
      <p:pic>
        <p:nvPicPr>
          <p:cNvPr id="47106" name="Picture 2" descr="http://www.ieet.org/images/uploads/ff2013072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657600"/>
          </a:xfrm>
          <a:prstGeom prst="rect">
            <a:avLst/>
          </a:prstGeom>
          <a:noFill/>
        </p:spPr>
      </p:pic>
      <p:sp>
        <p:nvSpPr>
          <p:cNvPr id="47108" name="AutoShape 4" descr="data:image/jpeg;base64,/9j/4AAQSkZJRgABAQAAAQABAAD/2wCEAAkGBxQTEhUUExMWFhUXGBkaGBgYGRscGxgYGBwaGBgbGxgYHCggGh0lGxwYIzIhJSorLi4uGB8zODMsNygtLisBCgoKDg0OGhAQGjQkICQsLCw0LCwsLCwsLCwsLCwsLCwsLCwsLCwsLCwsLCwsLCwsLCwsLCwsLCwsLCwsLCwsLP/AABEIAMIBAwMBIgACEQEDEQH/xAAcAAACAwEBAQEAAAAAAAAAAAADBAACBQEGBwj/xAA8EAABAgQEAwYFAwMCBwEAAAABAhEAAyExBBJBUWFxgQUiMpGh8AYTscHRQuHxFCNScoIHFTNDYpKy0v/EABgBAAMBAQAAAAAAAAAAAAAAAAABAgME/8QAJREAAgICAgICAgMBAAAAAAAAAAECERIhAzFBURNhIoGR8PEU/9oADAMBAAIRAxEAPwD5dNADk1a53JhM5SbPDuLmXlgjICHa6lAM9bC8DWEhJKUDSpqRy09IyTopiymhjDsK1A5j7wsqYDQhotLU+looQ8cOFHxaa/m0BVIYHV2b71imIVzIjsrEN6UhUx6LFLk3YemkLlnZ6bwyhRyqfy4nhC4S0MRaaCNLQVBZjQ0jmYEbmLzhYAMaDerVgA6iblJLfgdIoZjgu0VUmsCZ3gpBZdRpTzgmDmgKBVXgRA8pEUCiDBQjYVhwVqVRikGhoIDiMygHo1reVI5Jmoc5g4YAac4dRiJau84AANNHdhEPRSoS7Rk5Bx8/4hXDJJZg5t/MGxGJSSaUc8SYvgZKiXYgAh6N6xXS2J9l1YUpSSavbluK3cwkpqgae+samOl7ZiBYM7PubRlKFXZoUd9jYaRh/wC0V6heVtWId4ogkAvZ68YawqXSU7kG238wJSDlUR4QoJdtam8VYqBlAPhBHOCSsCp++DQWF62gQWxpRo3sPLVlJqshLlT0cCj1bu1YVgboaVlkqMoKVQlKQyRoS6WKks1zvXWsaOGlnI6iEFUtY7pJ1cMpRJJypZxdxA8UUmSVpS+c5il7OAAG4Fiws43i+DZEtKlsO6PlpPJjfe3URi2a0cxgKkLNEoIKgwrlvXW5EeTmzcoyr3P3q/OPQ47GgoLOArKDXwtfTdmjy+JmlyAH2LXG7cYqMbIkzoUkCgJ93aLlCTrufx74QBjqCPSDpQ3PZ+FfOKaoI7CIlguFu9O8Bpx0g6MKzWa+9m57QSUHGZaQRswcwZU8bX42jKUjVJIXR2UkhyS/L9okHVWuZY5WiQsvsPx9CiMO5JIHvWFsXIIFm90eNNcpsoqGDkE6wtiAkliSeW8aK7MWjKRKc8YPL98o6UMqm9TdhFFzxZzeKu2SMhimw1b6QFMkvZyY6pFDwtypBT3U5nqQ1tLHzr5RQAULBrUB4hluIMpYyJHP1MDEwhu64gACkFLk8oaRJJcpLe6xzGJID5W92inzSKaQXa0HQBSWLQxJl33I98oqpYezQRDEV6fxBYFFCBKRuXi02U0UMw2aGJhAplOLxxBANucHEg1pXK/SgH1gQScwSDq0MVEzAGoLQ2O0zUJDD3pCeIfMQS7GKoR0hNJ9jtjk/HFTOVNqHvC+GBKquz+6xxEs1ctD2BkuNA931EQ6SKSthFkhBrlYt+W3hSdMdNP8nfi31huZJCiqpYPbhrFsCJSiENuSTw2hJ0imjNTKIUKPw3GrxvYTHyl90d1MtKTlIHeI8fPg+8JdodmXYl6ZQLku28An9jrQASaGx1fkC8DkpLsFaNczFLUATlllPcDtlAagBa931aLYiWVBl1DBgTtQP604RWWs/LdRK1CxoAH7p9HhSYhTh3y1eobl6RmymwS5ZSAQtKgVGrcGL8w/KM3FS6mvdHn6xpdooCgCSx1ANP5jFnkZnBeusaQ2ZsflLBSwzZrAXvX8xEzQFAFKQz1atHvW/wC0LycUXofLm8NyUKmB2q9X40DP7pA1XZafot/UhZCWuNd9a6ftF0IBL5g3C50MJrRlIKWr9LRzs9Ew5kgDQuSA2sZyja0O23RolR2+kSLnCDcniMv5iRnovf8AaE19oZru+tbwNSO69QCWHT6xFSWFAC+9trRWfMrU9Y6TEqqWBcuYBPQSGeg0+8dKhluYDm2cb1giiWPhYyo/yYv5sIpiF1LXDB+V+sFGAPy0TCpnHcDVNd9gK9RCs2WRUt94aqxuwk9TpTmUHFG/JisxaS1CesDCE61i3dazCAQ7LWWYikAnqBJfQx1FLvt5xWaAFEM6rCtEwJDsn9OLpFrgm/KOJJIJEdlSk/qJ/feDy1JKVAUbXd4LChEqI3iCZS38QeZJLacYWKG9tFaZLQ+EJZanIbKA+tya6WgUiXV/b8IGt2LRZK2aBiJiEd8h9dYiDSAzlh3NXi8tTn28MC02a3GLJnMKFzwgUxPSG8HhySkJFdP34RDqilY12dLXmYmig/A7iNcSglSgEgKYqDNVvTfyg2EkHKKJA2qBxZ7F9N4XXLL5mBAFCNRxezD0jnlO2aUcl5QMxDqN3O4cECLTJzrym9x1+ggWLSzigChoN6tmNhe20BExMsJKUhQCbux2d9IkC+InKSQEl3psBv8AeFsSoGXcjK71GtWs7xfElSlIWfDlJZy43rraF5k0ql5cqikmvBq0840RLZbCkTJYegci9aavd3jszDIUNBQU47fvBMOflywklh4ki5O7jiKQJZKklWXX0G0D70UuiHsxJDsA7ny68D5xeXISgE/zA5M1RBUoKyuw+54C3UiK4hWrtzBrBUumytFkzUVYgHU0Hv8AaBS5tGS9ak0rv5jeEf6s5nAHB7/SNDChJ/7YCi99G9/SCSxBT8IZlzFAMxHDMIkDRKLadVGJGWKGJYZbUNo5OQmpBu/H6woVavBETdW0jraMQSmAs5hdSmg8+bC6lORRvfGKSEzV7RnN8qWKFCEgnirvH1PpCYklz940cdJRKnGpLqLK4coUWtlHlaJT9DYEkksBFhLpX30gQm0YUg8lIoXL1/iGxHUyyShIo6kjzLRfGzWUQPE5cwfCJBnh2YLSzbCv2ECmKGZRBFyWfjxgbAGvvAJSO8IrISWW5uBfmIsqc3hHUXi5mug1246wIZVMwJRcvStIH84KYML+6x1eUC8CROsAwreBCZpYyUAAe8kEmh4NbesZyUlSgBcnWHsSrMEktrQdOMKyyEqFGIP0hiYOZLAUQ9Hv/MSXsKlwzQxjcKwd+j71gEoEClzBdgXROrXSPTdnpSqWggFuruL86tHlJaRV0qNP07+Uep7PnlOVKQAlqByWepFRvGPMtFRNCXMcEa3FNdr2EIlQDJbU0t5DeL/MKlkZ2ccg+wpWBrkrdwquuZzXQcTwjFRNGExTqqlqAGux32aOYsp7ocEgVDEPuU8XhRznDqtdtXH5pBiGuxV4jWrUNjbh0h4isWxOIOVspZ6Emr6gi21OECmzAlIAPeGwYO5JPK2kEmd9kpBZnAo5O700gU+XlJQQUtaKSECE8sCbep2gyZzs7gOzNUte2kJT5hJzHSDy8QkgqILgM5AAq705RbXkEwpDgkqILU5bU84UBICQ5NWGt2hUTiPC9Sb/AGfrDgxCglqualh7vFVQJgZ8ogOQ4F96xJC2IzPoK0vSnKKlSjdTk6deECxE9S2DPkdr8NOYhVegbNRGEU3evV2KmjkNCUTUpKjuHY8u9HIzv7CzHVLSz1J296RRXJqRTLV3ixL3DUaNyQIIzVhlc5JHh6wtMZwblhyhuXOCgAG+nOkD9gMzsWVTFZgG/wAVaBmYceMclplkulTd00vXrAu00krK3qov9qwvIBDvtAkntBezkyWTYgwWTI0zAcHgOFIKmatddqwbBnNNQkUzEWrTlDaYgspfeYVPKsVEwf4guXcjThB+yO/MLuSgLNGFANS25EZy1HrBQxmbKzKZL22ifIypLu5AoRxeFMzF3I4Q6pR+VnKnVny5SdAHdoKaDQuqXS0BTJL0DmGvmKOw1juEQfmJJJZ9qdYfQtBJiQEg5VAsW4uaekClyCqgzeXt49F2lLStAq4y0ApyAPOF+z+x0PmUe+LVPRnjOXIkinAzMLgzQlJLlmPq4eNSRgStLgMAb77BrCkb2DQAllFyH6Q0lCUpc7W08o558smWuMw5PZCQKGpq92OrD6Q2iSlCdQd/qz7wZWICWpTnbnCmKxD1dj9GiKlIqkjs9CNXTtT+GheZ2khx4msQ9foeEAnLKg9akMdeTwrPIl1ACwfEFcOIIrG0I+yGzYwODATNKSSGQoHdzQObFwXB2gM6qe+tlEly4BId2BPirrQRmScUsYZeU5XmJuzuxPd16xirxBJ7xJHveNFxicj1HzEVGzAqJJURwZgP3hDEzkgkOABYG7bPr0MZ2HlKWXYtbUeW8OowySkDXnEuk9iysIvvDKkDMLUcWN31eFJeDK0hyM2ZRIazADZtBDskJllwxtf8RcSlBSFEOCdKcGu14lya6DsVEjMmqXUKUDU3YUgfyUAVoa20EE7QJExJ7zKlhXmpSFc6pMLKUKEp0+nKKqQWcRimdirm/T7wHDTHCjWgu25H7waXIUp1BFGJpw0b7cRFZSmTMBTVwB0qeBsPOKoVtmxhEkoDE+ZiQx2PJKpKS3+X/wBGJDpBs87kOorA1YdTs1Y204Al8qTatOHGF8LgpkxXdQpxemkSptg0Zc3BLFW5xaRh7Om1ekekPYixhFLKf7v9QlNy+T5aiaf6mgEjs2epNJZvdtopydCoy8XMckkUckAW8oFIlEl3p9425/w3PCQSKmvr+IPhPhOcWzFhf31gySXY6fo82nCAEl4LhjlWFJuBTyj0WM+D5yT3A4HrR3aAyPhHEEh0muu3ODNewxl6Mns7MgryliUlPMFnHpHJHZ2ZQBIDsB1LR67Df8NsWsknJLTus3/2hz5iGD/w8nIWlX9RJooE1UCGL07teUP9ixl6PJdrdmo+dNAP/cVlF6OcvpHP+XkIKmo45kH+I9lP+DVichYUkgLSpRKha5oS5rGjN7IlgfLcZeDVYEAc6mM5TaKUL7PmaTW2lo1ZGHS6XSQ41Bv9hGxO+FFAkyzzrpGn2Z2AZaiTUUvZmfzeJlNVoai/JjSsMAWZqW09YMcOBz2jfX2OpUzOEqKaUYtd6bwr2j2GtTlINNCD+IytsujKxUsoUoEEKFGINFDRgKNF5YXQqPPieWkel7e7PBxU9ZHiUSBfaMjE9llZcA0ezX0AeG5boaMUHvEHwnh6PF09nks4GU6x6TB9g5QSvnX3t9INicAAkBI3ZuMNz9Co8zIwiEuku3E34iGkfDSJiVAnLUkFiaUFK841R2MCQQTq78dOENYOWMxGobzBic68jxXk8efh4ELRWikkGxYpd+Mefn4EBZq71HJ2byaPqc4hyQwA0HQCFk9kIWQcocVBA0sRGi5iHA+YITuTveHZEhRDgFmJdrMH/Ee1x3w1KUsFPdIZms/CCjBIlhkp58WpClyxolQ9nluyeylTHzAh0kA9Gq/HXhHqF9kIGRKk1SsF9yMp/HlDuDvbQtxFjCna80s76t58uUZy5bNUkked7e7PUtSFAd1iHayUjOSSN1KV5mMxXY01ywSE78Dc12j1XYeOzS+8KJLPtqD6j0h+cpCQRQOa+gi/kaJxT2ea/wCVlkkagW+hZqR2Z2IVAEJa9eLga8vWNk4gCgHdZn5wSdimSkGlegIY11u0Spu7HSL9m9ktLADN3v8A6MSHOzlEyw5Y1o7WJESKzCkK4aShLEChp58YvIngUYO9/SPIS/ieQzZFpUA2ammgZTtB+x+3RMVMSSCAxCqgkG9OkPk4pQVkvkR66XiCUkMGcv0EGExmAoHrGHh8UgVSWepDuCRsdIYOMT/k1aa0rHNmxLlRss9BeBrl5T4rsCH2/mM1ONVor7dIpMnAjvMetP5iXyPwD5UbMifqTam/sRt4I/KUqYog5lH5Y2Fi/FwQGagjxSZ9XA/dtqtHsplQUgd0HMNw5zfUmNeGTd2XCeRTtPtRZo/lHl8T20qWvvGjtpvflD8zEaKcNQR4T4lxoUvKLvWOiG3suUqR6vFYxSyGU6S+w4RhYjs7PMVm6ac32jX7Mwqv6OU6e9VV2pm7pb/TFcYruE0c7nnvFXToXasxhi5srwTlBnoS45MY9D2B8XrlH+7JRN4g5VJba4PkNY8XMxBL1FAeqhRPrXpHoOzOzVmWVAWDknQmvX9uMPS2Su9H0zsD4ik4o/26n9SVUUk8RtxEbysKDVmj864nGzMNiEzJSilaC4O4GihqDqI+8/CnxIjHYYT0DKrwzEO+RYuORoQdiIpqlZUZ26CY3BIVoDzr9YzP+SO4TTX2DGyC5i2PnJlSyTc1iXT7LxPHYs/KpMszO3pSFjMdSTYN+ffSHsWpE9IJqTUcPZhKZ2TMQl7hntbhHPycbq4fwZTUl0VkoKlBCaqJDAEVJIAD6Vj05+D0SZa5s2aoqy1ZglOpvUmnDlGP8EyAuYJy/wC3KlmilAALWK5QCbAOX5dNH/iF8UJTLTKknMV3UkOnLZgq1/Jorg40lcyG5HlDNSl0vU28qwLC4tKEqSVVUaf+I19YFJWpSapc0906+UEkS3qpIS4rrTYsNulI5ppqTx6KWVq+gsvFMRrqdQ+rPFcVOepTQGjNTnA8XN+WjPkM0lTqALZUpoyQPN66wWR20FJUn+mEs0LlQUzWc1L8NX0aGotouUJRfYFSzcAgGx0tp0hPtLHJlJzKDobg4ALO1zUjjUXghmqKcoVuSCCQ5ax0qI8v8RYzM+aiEkpA3KaOR+munCK4eNylT6IjKryX+m9LxCFFISpBcJWyLsQyT5C5jZ7I7Am4skJR3RdZDJFv1fqI2Dx8+/4dTZI7QlInrSmSrOFlRCUgBJWAVmwJDeQ1j9ED4swISAjFYcAUCUzEU2AANI3/AOen+UtEJtnnsf8AACUynTPOcBy6RlURWgFRrcmPLdt9kCWmSoKzrmFRKU/oSH7zitw2jE8I9xie20T8wRMQQBcKDNoXJqzm20fL+1cOMRMXJGdaAbgkJIerq/xJ2qYucONKylrsqqdKf/ry/MqtxSCPWJFldnJBbMzUZlG3F45HNgvQfo8hhuwSdVMxPdSRV6VU3U8NY1uzezlSwoAJY1csVA8FAelqCNNSjoalwxO/1v8AWLoSf1EAuXGsXLmlJUZ0B+UUkWGUHRiouWeunD7xXD4SrmYsvWgA9dKw7lUSBWjb6akeZjgQshnFRQ8zw915RjkIrJkgWqeVL6wf5G1H46xZCWLEvQ3PMj6iLJUAwJNw+tvfKJdDpFU2YEA6u9mrXpHrezcakyQog9wBKi2gsTzGu7x5b5aS5S+mgpXX806RvfDC/lqUDV0sQdhU0a4p5xXG/wAi+J7OT1SpstSpZzAhwRZ/zo0fKMXizKxAJSFZZmYjcaivCPeSsQiXPxS05jLzAKrTPWqdu6UJ4twEeYx3Yn9QtTTMpqXUNjYtW2ukdcJKN2XyPR6aR22mYgF7u3EV99I8f2t26qqCAaliNtHgOC+G8YokDKlI1UsBJPBnNd2ESZ8I4hRqqUGoWKjoK0T7aGnBPsmXJaC9lJStYUpVyC3rH0n4i7QRhcKEJHfYEgB71anlHxWYlcpapZopKik87Pyj1/xzjZiZ6paiSpnvZxm02EU1bRUJJJs8xjMQVqJNyY9N8CfE5wK1EgqlzAAoC7iqVAGmpHWPHpXG58L4NM+eErSVJSkqIrVmAFOfpGjklFtmKbTs+wdjfFaZk6XlchTtQ3AdiWpC/wAXfEwlgqW7FwGvzrHl8JgFYLEIMsn5ClkEElWQAl1Bw+XK7vZvIOPbEYqYmaHTKSBlJLEl8tXDsAfMRytqr8HQuV1bPQ/AmDVNkieV9wKUlCdd3PnaPpGITLRKK5qkoQA5Kiw6naPmfwykYOaflgiUonMgqdIP6Vd4kuBQkFvIGPU4ntbMCwCmDBJqGUCG47dYceVeCoSyR5ztjtmSAZeGnmYgkkply8wTmYkZ9LaVvo8ITphXLQ+Y5HyZnYBR7xbSv35xl9jSyFTbI/ukZGIAoDbQVP8A6xvSAE1cMAXBANBTVnv6tGfJyrKjFz3QkMGbZqaMQCHqOdREOHNg9LOeniFRVxDcyeAkMl3s2jOCSdWLioHOLKnggAC7AAVYm3Xhx3jJzfgbmxH5E5nSpg4BHMMLgmzWaCKkEl1KU9aBSwBtRNYmIxoQoBJNSRQEuRcfWFU9oAnvAkvlIaoYhiCDYux3aDORL5GiJ7MSkqKipTu2ZRO/+T6Nf6x5b4lkGWsGWErRNAlhKm7s1VCUtarEdY9bIxDklSO4bgsxfrWts3HdoukJcslFlAFrOCAXarO7tQxUOVxkLKz578P9iqM9XzUAoQ6VZq96lhr+I9hN7CkBgEIy3SSASzjUipakaWLZZzZQ71IG9vf4gE2WCzgAWUOFTr+pgQ7U+jlzylIE6PPzMBIQFd1IDEBgBU0+1eD9WUYJKZYfOlxUBaks7HQjoTDE7AhgDYh2JBYn+G/mCYuQJgZS+9TvOHYJy1YbtVoPk+wsk5If/qTE0FM5Gg0Jet+sSBKwjFs6h1jkTn9jyZVEhTuXFCCOOjlrRdMhSTmLAa1s3A9IGieWdwX23Y69B63giMaCwPhapvVwS7af/qIbMbRoScyFHvByDbaoLi4q1LRWYU5srupTkChyhL0JfSnIPConABiCBxBsaB2c0r5c3i1JLZSFH/FjRQG5qbesF6CxxMoPcXHpaCpw6UgKZ31dql9vd4QmzqFlAEeIZhzDHQtpq1ILLKJhBKmsCDaju7jWhYbGorE9hY5LoQLMNK0JN21Yj/1hhikuAzjU0Zrc9ekILxYygFlqFXCWo5SA+7j0jsrFhaiAnSrb0BZy1eGr3vD3dopTD9myFmWr5mUFS1FbsaKUSAaVYZB0hROAyzApJNXChagt9B5wdKyAQR3hewYl61NiRo9jFZ2NKSEkJdvC4u54e+sGb39i+TQ7IqGBBLX5CoLX6RyVV7Bg9aV9/SEJc85TlUM+ZwGsLsoAw4gsK+JsxTVQbd2IL2584hr0SmYnbvwz82b8wUUogqrfLQFmoSGLf+MaPaOGMzEJxLgrYADetTQajMOHGLrxExdAcprldJYhrKPppygyZRDmpsGqAC5LtazW15Rr8kqqysjzOL+EpallcsgIJ8INBcU20pox4RsfD/YyMP8AMUiYHypJNi1qPepB6xoyklblKTmDk1uQd2t+YGJzACgpUirPQhRNND9oT5pNU2KwolILFRSatUA90gul76Ghu1bxdEnMSXGY1tdnHPYf7RCmJxQNHYOGUzXJZ2qeo3vqrOx4F2JJs9aNZht94jbFkaU0hmBKi9aW3AOrfba0wmhStTOdgztVqEudP4jMkzQqiSEkGj0BtQm4IL23vaHsO5SSFAaObvY0atfd4aY1JlJakJLKuS5UxuKdNoL/AFSQVGrA+HdgwYahmu1AYFOWL6h3YDpUUcs3TrFZigpgzNlDliCHDd3b1+8tithvnn9LHOxG/eNaPX+aawOZiD4S1HbVy+4odPzEACWACWCTxehIDmrOTETOLF0ggMMpd2qRU0t5Vg1QX9lmerJehHqaabefGAmaSWSzA6N4avQVMXGLUVWJcigsXL6XpfeBTpq/0pyh7poWb01HSBBZeYXdOdiaG9A7OzbkeekVTOuwB0qf8tfrfeJ8xmc1IBqK6GmXpfaAMggkKygOwdnsHA4P5Q7ANNxastNgwetPQi48oWSt0pOY1ZtSLXpYl+O9ooqXmSyeDHzJI0rrEw5VR2W2urBi3rrxvDH2EcWAqGfi9jy184EkAA8iWJqLhuVXgqpz0UXuwFGBuSTcxRSjVg5Oup/EFCOAgUUU5tanWsSIcWgUI9G9IkPEdmauUUDwAkaWcD7xRCS3gdPpXcNDMpE4hiQ/B7NenH6QaRKUR3m1o/ItRmdlekVQ8UcRhSzlDEXAJbc0IrT20UR2d+gSzY1zBiK+VxrrB5khWYMoO5uoANcE1Ymwgv8ATzAGcVuCoXve/WDY6RJWCAYKqQGLVYAlr2pTe20MnsxKTmIJs7PXWp1HC1ISMpRHiAbmza2Bfh9oJIUkFScwJZnqQ767Cz84nYaNAJQoBy1qUrUk1PWvsN5JRZ3cVBJOgtypCRlJUnxsGS5FQ9SWpbTrxgU3EpSAMxcuBQuW09IVseVDs/CoV3mZyAQDSlBa7U8jrHJ4lhkkpLUehLPalcv0eKSQ6fGoBnPdaoNf1NZq7mOTcGgkDOWUK90gj242gaYrs7JlpJ7uWr1cCjML836wTDKSDQAPmHAjQ70BgK8MgFvm5XdgpKiKM4YKtTf7RRWHQAAmeQLJZHiJskNYmGo/Y1Q6UDMHY0DuKCh0ejmBLmMwY0c9RqCKVvHcUEpV4sxBNK31ATqHHrFV48FYYgA6AU4h+dtIhqhvEFiwhPeN6AVtSnPkYYkIQUJKUlqnV3dqW3MK4vEpDl3yBmAqS7ux10iuHxQKQxJS7Hi9iX1IZuYg2Q3GxjGSkp53ueTAC2kUw0lALs5cKrZiGHS3pA5OKRYFVjpfV07VJ9IIZrigOagL2Gv7NCtoVoLLkoJYpBe9OL6f7j52gnyvEwer7XLvxtbjCq5t8oYi4FTZr8Wpyiv9QpXdc5fsWBDwWFoJkCGcaXGmlWuNesBXiyCAEHNzFLAgDqG6w6tDA1eppa9CONR9OEAErTvDY60Gr30FYEDZxWXukpZnZwGY6V3+xgyVAFv0qS4bRwx5UH0hVaVqKi+pFty+mwqOsDw65il8quN2tvrAFr0NqSGa1RzZ6e+ECxM8BWUGxuLD371gExRqzCrly7btS76Qse6pjycG9mJHKAMh2ZLAuTcsAKF9Q2lPpFZuHSGBBYXoz0BFtwRFkqLVLtSuujA7hngajqrwtop7jhrwsGiqCySpafA76ub7toHhUzAnW+j7N+TSLlQIqKHa7jWBqluSxsHH34s1OsMTZb5wBKTxO1NCk8m9IGgsoEUADEnhR9npEmy7UD6kv4a29CeUVMlRTRVnpvq7H1/eAC5SvRx1/eJEExeiqdPxHILQwUlZC/Ez6vRhpagMUkziSU5Q3e870bU2/mASZN61Yt18QpwrDMtIBRQAu9L6NSLFTCYZYBY1uAb70rcW8gYPLSGdLBVs21nfYXroxgQS4DBteD9BarbwKXqHYkb0e7n6CEBdSgvvMySx4s7CnMGKhTnMBVWZwK0AoVNStq8INLQo1ItRL6Jq3OrmsXkyFBnUM1Pv5E/eFoC2GxBAzNmDsUgNlP7t/EFUFJGfMSlR4Bi9HTycEVoIrhpSqgksdKO4qGLdLQNUlZoFEICiU20to9IlpAhiWgkONNDZvYb+IaxktScpzBlJIUSHBI9DSnSF8PLSkEhKnIc1obVI35RDJUX2v3tdDrb8wgOHMQFEeHw60oWPmX5QIp13Ys2r1P15UEHRhFKCQFsbXu9CNq0rvFlSWYF1M4AGl3I2vAKiiT/kM5zAHvGwZ+9e/ukVxqku572hcb3cNZyfOGJUpNSzVfqG2g5mJLgEa83Ffx6wrChNLVUbG3dpSzgXhjDSgkJdQKWrvVgOoL84LKSALDVmv7qYBMs7C9aOQHuQIm7HQOVLTVQByh+6S9vT2Y6pVXailczlAFHFP4i6pZCapfqw1I04nziBRYFwWoz2FGcfeGmCOIxajQIpqxG434fWKZlk1AZzy2DgHSJKSlSiUoBLacbCDy1AVY7sHYb9YbkAFE9Tu4D6AOAdvKkEExWUV43vpeBYrGDLudW+31juIWCpIqCSzUqzMfpC2B3vEZgP1MwNTTxDdq+sXWxKswVVIYOKnQuekZ0wG5WSLg6GjGnWCmQ6gt1ZdK6ihfhFLQwwSrL4XL8OIHMP9YoJSzQgBi930Yh/vFO9l7pvQVsePV4ImSpu8bAO1yXIfhcUgCgk2ZNGUJJZJsapq5N+FIXxQUco0dyRxL29YOqWbA0F2q3txC61q1LbkivAcIB6OiUG7xe9bcn/ACIHNTZ24NoRueMEZwGeg/l4UnDMe6BffUfzBQUEIFQ7kWJ6UihTRgQNjXev0heXNJUxcv6nY9I6qYo0BepoR0v5xVAQLy091rEjplbv5D8xINC0DQE0qBVr15RxSqU8Vn5fxAkYZLEqL9dOHkIPKw4DEWZ23pS14oWwqDUAq1YtQh9ovkq+jW5e/rHU0D+XMNcwZOJehyvQPbjEsZVWZlBLNYA+j9I5KChTxsDUlh112gi5xoHoHto1EloCEOpQUtiWpby6H1gDR3D4OYAVKKQ5oBpd3L0h1Lhh3UlteLPfjA5ySXZVG02NokvDqzFySH14CvPSBuwCIHdU5cO5+nNoYRkCco512avnCyUg2FGYtvdxDBIlpPdzKVQPoPbRPY7BzCyWSKsHHXfm8dXm00NDrZmjuZ0sA1PShfzeCSQohRJADGr3sInEQuhZIDnK7M+sXw6WKiKNvbiBzjk4qU5UkEsMo3a0XWk5HDAj0LBxyd4dElisg+6tx3/MDM03YX0sR+XhGZMKmqqgq2pHrWB4sTO6lBZIPKhb94MQtmoqfmSHUEG5G0Kqw6VEuWYAgj1eBHCrIKXD1Z96bcBDWFwKkgVy7h3bavGhh0hlfmOVEDLQOwZzyBjoxOUA5aE6Wc1LiDYaWAHYkigIs+xEHUnQ8KfQvENAZkqb4ipBoxOrbGmorXjHZy0LVRJ7o8XC4MOZRbdwetop8tkkpOuVjbk0WgoUk4dBYgcKvYit/d4aw6MrOsWZhz1jrVI3aoo3DjEzZQHAHePeaoGlNhA1YwZlkOzgefF/KBqxCC6cxNKlnsx98oIueOfEeZgeHxQcMksXamoiUgKTJtQcymoOoI/YxxSgpio3r1uekWmYh27sKCcXewF9ooVhSuveJLaP6xQIBVUNVwOt/ekDUALh39G3i4/ysAKecOgLFQCWoQLtz35GFpqgA2r3avCvX0i8yY4ZmB+zwtNmAuXcEAQUFlFTCDcxIAZBNcwiQUyTYw6Rktt94Jt70iRIGaMXFug+kElDu/7E/WJEg8iCm4/2feO4kVHMRyJCkD8hZen+k/aGVGg5RIkDEdklsrb/AJjmNPfHMRIkJdh4HcTAMKO8eSfqYkSEhvsXmn+4ecHleGJEhy7ECKRnPSD44V6RIkEgEz4Adc1+kMKUa8vuYkSAAuCt0MdxPhHKOxIBoze0j3ERnylnImp1+kSJFxB9h5azkuYDImEqLkm+vCOxIUfIhmR40/6Y6PGeZiRIaAEg/wD0YzpJ76+f5iRIfgXgZleEf7opPNE845EhjJN1gGFFFdftHIkJDYwlIa0ciR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AutoShape 6" descr="data:image/jpeg;base64,/9j/4AAQSkZJRgABAQAAAQABAAD/2wCEAAkGBxQTEhUUExMWFhUXGBkaGBgYGRscGxgYGBwaGBgbGxgYHCggGh0lGxwYIzIhJSorLi4uGB8zODMsNygtLisBCgoKDg0OGhAQGjQkICQsLCw0LCwsLCwsLCwsLCwsLCwsLCwsLCwsLCwsLCwsLCwsLCwsLCwsLCwsLCwsLCwsLP/AABEIAMIBAwMBIgACEQEDEQH/xAAcAAACAwEBAQEAAAAAAAAAAAADBAACBQEGBwj/xAA8EAABAgQEAwYFAwMCBwEAAAABAhEAAyExBBJBUWFxgQUiMpGh8AYTscHRQuHxFCNScoIHFTNDYpKy0v/EABgBAAMBAQAAAAAAAAAAAAAAAAABAgME/8QAJREAAgICAgICAgMBAAAAAAAAAAECERIhAzFBURNhIoGR8PEU/9oADAMBAAIRAxEAPwD5dNADk1a53JhM5SbPDuLmXlgjICHa6lAM9bC8DWEhJKUDSpqRy09IyTopiymhjDsK1A5j7wsqYDQhotLU+looQ8cOFHxaa/m0BVIYHV2b71imIVzIjsrEN6UhUx6LFLk3YemkLlnZ6bwyhRyqfy4nhC4S0MRaaCNLQVBZjQ0jmYEbmLzhYAMaDerVgA6iblJLfgdIoZjgu0VUmsCZ3gpBZdRpTzgmDmgKBVXgRA8pEUCiDBQjYVhwVqVRikGhoIDiMygHo1reVI5Jmoc5g4YAac4dRiJau84AANNHdhEPRSoS7Rk5Bx8/4hXDJJZg5t/MGxGJSSaUc8SYvgZKiXYgAh6N6xXS2J9l1YUpSSavbluK3cwkpqgae+samOl7ZiBYM7PubRlKFXZoUd9jYaRh/wC0V6heVtWId4ogkAvZ68YawqXSU7kG238wJSDlUR4QoJdtam8VYqBlAPhBHOCSsCp++DQWF62gQWxpRo3sPLVlJqshLlT0cCj1bu1YVgboaVlkqMoKVQlKQyRoS6WKks1zvXWsaOGlnI6iEFUtY7pJ1cMpRJJypZxdxA8UUmSVpS+c5il7OAAG4Fiws43i+DZEtKlsO6PlpPJjfe3URi2a0cxgKkLNEoIKgwrlvXW5EeTmzcoyr3P3q/OPQ47GgoLOArKDXwtfTdmjy+JmlyAH2LXG7cYqMbIkzoUkCgJ93aLlCTrufx74QBjqCPSDpQ3PZ+FfOKaoI7CIlguFu9O8Bpx0g6MKzWa+9m57QSUHGZaQRswcwZU8bX42jKUjVJIXR2UkhyS/L9okHVWuZY5WiQsvsPx9CiMO5JIHvWFsXIIFm90eNNcpsoqGDkE6wtiAkliSeW8aK7MWjKRKc8YPL98o6UMqm9TdhFFzxZzeKu2SMhimw1b6QFMkvZyY6pFDwtypBT3U5nqQ1tLHzr5RQAULBrUB4hluIMpYyJHP1MDEwhu64gACkFLk8oaRJJcpLe6xzGJID5W92inzSKaQXa0HQBSWLQxJl33I98oqpYezQRDEV6fxBYFFCBKRuXi02U0UMw2aGJhAplOLxxBANucHEg1pXK/SgH1gQScwSDq0MVEzAGoLQ2O0zUJDD3pCeIfMQS7GKoR0hNJ9jtjk/HFTOVNqHvC+GBKquz+6xxEs1ctD2BkuNA931EQ6SKSthFkhBrlYt+W3hSdMdNP8nfi31huZJCiqpYPbhrFsCJSiENuSTw2hJ0imjNTKIUKPw3GrxvYTHyl90d1MtKTlIHeI8fPg+8JdodmXYl6ZQLku28An9jrQASaGx1fkC8DkpLsFaNczFLUATlllPcDtlAagBa931aLYiWVBl1DBgTtQP604RWWs/LdRK1CxoAH7p9HhSYhTh3y1eobl6RmymwS5ZSAQtKgVGrcGL8w/KM3FS6mvdHn6xpdooCgCSx1ANP5jFnkZnBeusaQ2ZsflLBSwzZrAXvX8xEzQFAFKQz1atHvW/wC0LycUXofLm8NyUKmB2q9X40DP7pA1XZafot/UhZCWuNd9a6ftF0IBL5g3C50MJrRlIKWr9LRzs9Ew5kgDQuSA2sZyja0O23RolR2+kSLnCDcniMv5iRnovf8AaE19oZru+tbwNSO69QCWHT6xFSWFAC+9trRWfMrU9Y6TEqqWBcuYBPQSGeg0+8dKhluYDm2cb1giiWPhYyo/yYv5sIpiF1LXDB+V+sFGAPy0TCpnHcDVNd9gK9RCs2WRUt94aqxuwk9TpTmUHFG/JisxaS1CesDCE61i3dazCAQ7LWWYikAnqBJfQx1FLvt5xWaAFEM6rCtEwJDsn9OLpFrgm/KOJJIJEdlSk/qJ/feDy1JKVAUbXd4LChEqI3iCZS38QeZJLacYWKG9tFaZLQ+EJZanIbKA+tya6WgUiXV/b8IGt2LRZK2aBiJiEd8h9dYiDSAzlh3NXi8tTn28MC02a3GLJnMKFzwgUxPSG8HhySkJFdP34RDqilY12dLXmYmig/A7iNcSglSgEgKYqDNVvTfyg2EkHKKJA2qBxZ7F9N4XXLL5mBAFCNRxezD0jnlO2aUcl5QMxDqN3O4cECLTJzrym9x1+ggWLSzigChoN6tmNhe20BExMsJKUhQCbux2d9IkC+InKSQEl3psBv8AeFsSoGXcjK71GtWs7xfElSlIWfDlJZy43rraF5k0ql5cqikmvBq0840RLZbCkTJYegci9aavd3jszDIUNBQU47fvBMOflywklh4ki5O7jiKQJZKklWXX0G0D70UuiHsxJDsA7ny68D5xeXISgE/zA5M1RBUoKyuw+54C3UiK4hWrtzBrBUumytFkzUVYgHU0Hv8AaBS5tGS9ak0rv5jeEf6s5nAHB7/SNDChJ/7YCi99G9/SCSxBT8IZlzFAMxHDMIkDRKLadVGJGWKGJYZbUNo5OQmpBu/H6woVavBETdW0jraMQSmAs5hdSmg8+bC6lORRvfGKSEzV7RnN8qWKFCEgnirvH1PpCYklz940cdJRKnGpLqLK4coUWtlHlaJT9DYEkksBFhLpX30gQm0YUg8lIoXL1/iGxHUyyShIo6kjzLRfGzWUQPE5cwfCJBnh2YLSzbCv2ECmKGZRBFyWfjxgbAGvvAJSO8IrISWW5uBfmIsqc3hHUXi5mug1246wIZVMwJRcvStIH84KYML+6x1eUC8CROsAwreBCZpYyUAAe8kEmh4NbesZyUlSgBcnWHsSrMEktrQdOMKyyEqFGIP0hiYOZLAUQ9Hv/MSXsKlwzQxjcKwd+j71gEoEClzBdgXROrXSPTdnpSqWggFuruL86tHlJaRV0qNP07+Uep7PnlOVKQAlqByWepFRvGPMtFRNCXMcEa3FNdr2EIlQDJbU0t5DeL/MKlkZ2ccg+wpWBrkrdwquuZzXQcTwjFRNGExTqqlqAGux32aOYsp7ocEgVDEPuU8XhRznDqtdtXH5pBiGuxV4jWrUNjbh0h4isWxOIOVspZ6Emr6gi21OECmzAlIAPeGwYO5JPK2kEmd9kpBZnAo5O700gU+XlJQQUtaKSECE8sCbep2gyZzs7gOzNUte2kJT5hJzHSDy8QkgqILgM5AAq705RbXkEwpDgkqILU5bU84UBICQ5NWGt2hUTiPC9Sb/AGfrDgxCglqualh7vFVQJgZ8ogOQ4F96xJC2IzPoK0vSnKKlSjdTk6deECxE9S2DPkdr8NOYhVegbNRGEU3evV2KmjkNCUTUpKjuHY8u9HIzv7CzHVLSz1J296RRXJqRTLV3ixL3DUaNyQIIzVhlc5JHh6wtMZwblhyhuXOCgAG+nOkD9gMzsWVTFZgG/wAVaBmYceMclplkulTd00vXrAu00krK3qov9qwvIBDvtAkntBezkyWTYgwWTI0zAcHgOFIKmatddqwbBnNNQkUzEWrTlDaYgspfeYVPKsVEwf4guXcjThB+yO/MLuSgLNGFANS25EZy1HrBQxmbKzKZL22ifIypLu5AoRxeFMzF3I4Q6pR+VnKnVny5SdAHdoKaDQuqXS0BTJL0DmGvmKOw1juEQfmJJJZ9qdYfQtBJiQEg5VAsW4uaekClyCqgzeXt49F2lLStAq4y0ApyAPOF+z+x0PmUe+LVPRnjOXIkinAzMLgzQlJLlmPq4eNSRgStLgMAb77BrCkb2DQAllFyH6Q0lCUpc7W08o558smWuMw5PZCQKGpq92OrD6Q2iSlCdQd/qz7wZWICWpTnbnCmKxD1dj9GiKlIqkjs9CNXTtT+GheZ2khx4msQ9foeEAnLKg9akMdeTwrPIl1ACwfEFcOIIrG0I+yGzYwODATNKSSGQoHdzQObFwXB2gM6qe+tlEly4BId2BPirrQRmScUsYZeU5XmJuzuxPd16xirxBJ7xJHveNFxicj1HzEVGzAqJJURwZgP3hDEzkgkOABYG7bPr0MZ2HlKWXYtbUeW8OowySkDXnEuk9iysIvvDKkDMLUcWN31eFJeDK0hyM2ZRIazADZtBDskJllwxtf8RcSlBSFEOCdKcGu14lya6DsVEjMmqXUKUDU3YUgfyUAVoa20EE7QJExJ7zKlhXmpSFc6pMLKUKEp0+nKKqQWcRimdirm/T7wHDTHCjWgu25H7waXIUp1BFGJpw0b7cRFZSmTMBTVwB0qeBsPOKoVtmxhEkoDE+ZiQx2PJKpKS3+X/wBGJDpBs87kOorA1YdTs1Y204Al8qTatOHGF8LgpkxXdQpxemkSptg0Zc3BLFW5xaRh7Om1ekekPYixhFLKf7v9QlNy+T5aiaf6mgEjs2epNJZvdtopydCoy8XMckkUckAW8oFIlEl3p9425/w3PCQSKmvr+IPhPhOcWzFhf31gySXY6fo82nCAEl4LhjlWFJuBTyj0WM+D5yT3A4HrR3aAyPhHEEh0muu3ODNewxl6Mns7MgryliUlPMFnHpHJHZ2ZQBIDsB1LR67Df8NsWsknJLTus3/2hz5iGD/w8nIWlX9RJooE1UCGL07teUP9ixl6PJdrdmo+dNAP/cVlF6OcvpHP+XkIKmo45kH+I9lP+DVichYUkgLSpRKha5oS5rGjN7IlgfLcZeDVYEAc6mM5TaKUL7PmaTW2lo1ZGHS6XSQ41Bv9hGxO+FFAkyzzrpGn2Z2AZaiTUUvZmfzeJlNVoai/JjSsMAWZqW09YMcOBz2jfX2OpUzOEqKaUYtd6bwr2j2GtTlINNCD+IytsujKxUsoUoEEKFGINFDRgKNF5YXQqPPieWkel7e7PBxU9ZHiUSBfaMjE9llZcA0ezX0AeG5boaMUHvEHwnh6PF09nks4GU6x6TB9g5QSvnX3t9INicAAkBI3ZuMNz9Co8zIwiEuku3E34iGkfDSJiVAnLUkFiaUFK841R2MCQQTq78dOENYOWMxGobzBic68jxXk8efh4ELRWikkGxYpd+Mefn4EBZq71HJ2byaPqc4hyQwA0HQCFk9kIWQcocVBA0sRGi5iHA+YITuTveHZEhRDgFmJdrMH/Ee1x3w1KUsFPdIZms/CCjBIlhkp58WpClyxolQ9nluyeylTHzAh0kA9Gq/HXhHqF9kIGRKk1SsF9yMp/HlDuDvbQtxFjCna80s76t58uUZy5bNUkked7e7PUtSFAd1iHayUjOSSN1KV5mMxXY01ywSE78Dc12j1XYeOzS+8KJLPtqD6j0h+cpCQRQOa+gi/kaJxT2ea/wCVlkkagW+hZqR2Z2IVAEJa9eLga8vWNk4gCgHdZn5wSdimSkGlegIY11u0Spu7HSL9m9ktLADN3v8A6MSHOzlEyw5Y1o7WJESKzCkK4aShLEChp58YvIngUYO9/SPIS/ieQzZFpUA2ammgZTtB+x+3RMVMSSCAxCqgkG9OkPk4pQVkvkR66XiCUkMGcv0EGExmAoHrGHh8UgVSWepDuCRsdIYOMT/k1aa0rHNmxLlRss9BeBrl5T4rsCH2/mM1ONVor7dIpMnAjvMetP5iXyPwD5UbMifqTam/sRt4I/KUqYog5lH5Y2Fi/FwQGagjxSZ9XA/dtqtHsplQUgd0HMNw5zfUmNeGTd2XCeRTtPtRZo/lHl8T20qWvvGjtpvflD8zEaKcNQR4T4lxoUvKLvWOiG3suUqR6vFYxSyGU6S+w4RhYjs7PMVm6ac32jX7Mwqv6OU6e9VV2pm7pb/TFcYruE0c7nnvFXToXasxhi5srwTlBnoS45MY9D2B8XrlH+7JRN4g5VJba4PkNY8XMxBL1FAeqhRPrXpHoOzOzVmWVAWDknQmvX9uMPS2Su9H0zsD4ik4o/26n9SVUUk8RtxEbysKDVmj864nGzMNiEzJSilaC4O4GihqDqI+8/CnxIjHYYT0DKrwzEO+RYuORoQdiIpqlZUZ26CY3BIVoDzr9YzP+SO4TTX2DGyC5i2PnJlSyTc1iXT7LxPHYs/KpMszO3pSFjMdSTYN+ffSHsWpE9IJqTUcPZhKZ2TMQl7hntbhHPycbq4fwZTUl0VkoKlBCaqJDAEVJIAD6Vj05+D0SZa5s2aoqy1ZglOpvUmnDlGP8EyAuYJy/wC3KlmilAALWK5QCbAOX5dNH/iF8UJTLTKknMV3UkOnLZgq1/Jorg40lcyG5HlDNSl0vU28qwLC4tKEqSVVUaf+I19YFJWpSapc0906+UEkS3qpIS4rrTYsNulI5ppqTx6KWVq+gsvFMRrqdQ+rPFcVOepTQGjNTnA8XN+WjPkM0lTqALZUpoyQPN66wWR20FJUn+mEs0LlQUzWc1L8NX0aGotouUJRfYFSzcAgGx0tp0hPtLHJlJzKDobg4ALO1zUjjUXghmqKcoVuSCCQ5ax0qI8v8RYzM+aiEkpA3KaOR+munCK4eNylT6IjKryX+m9LxCFFISpBcJWyLsQyT5C5jZ7I7Am4skJR3RdZDJFv1fqI2Dx8+/4dTZI7QlInrSmSrOFlRCUgBJWAVmwJDeQ1j9ED4swISAjFYcAUCUzEU2AANI3/AOen+UtEJtnnsf8AACUynTPOcBy6RlURWgFRrcmPLdt9kCWmSoKzrmFRKU/oSH7zitw2jE8I9xie20T8wRMQQBcKDNoXJqzm20fL+1cOMRMXJGdaAbgkJIerq/xJ2qYucONKylrsqqdKf/ry/MqtxSCPWJFldnJBbMzUZlG3F45HNgvQfo8hhuwSdVMxPdSRV6VU3U8NY1uzezlSwoAJY1csVA8FAelqCNNSjoalwxO/1v8AWLoSf1EAuXGsXLmlJUZ0B+UUkWGUHRiouWeunD7xXD4SrmYsvWgA9dKw7lUSBWjb6akeZjgQshnFRQ8zw915RjkIrJkgWqeVL6wf5G1H46xZCWLEvQ3PMj6iLJUAwJNw+tvfKJdDpFU2YEA6u9mrXpHrezcakyQog9wBKi2gsTzGu7x5b5aS5S+mgpXX806RvfDC/lqUDV0sQdhU0a4p5xXG/wAi+J7OT1SpstSpZzAhwRZ/zo0fKMXizKxAJSFZZmYjcaivCPeSsQiXPxS05jLzAKrTPWqdu6UJ4twEeYx3Yn9QtTTMpqXUNjYtW2ukdcJKN2XyPR6aR22mYgF7u3EV99I8f2t26qqCAaliNtHgOC+G8YokDKlI1UsBJPBnNd2ESZ8I4hRqqUGoWKjoK0T7aGnBPsmXJaC9lJStYUpVyC3rH0n4i7QRhcKEJHfYEgB71anlHxWYlcpapZopKik87Pyj1/xzjZiZ6paiSpnvZxm02EU1bRUJJJs8xjMQVqJNyY9N8CfE5wK1EgqlzAAoC7iqVAGmpHWPHpXG58L4NM+eErSVJSkqIrVmAFOfpGjklFtmKbTs+wdjfFaZk6XlchTtQ3AdiWpC/wAXfEwlgqW7FwGvzrHl8JgFYLEIMsn5ClkEElWQAl1Bw+XK7vZvIOPbEYqYmaHTKSBlJLEl8tXDsAfMRytqr8HQuV1bPQ/AmDVNkieV9wKUlCdd3PnaPpGITLRKK5qkoQA5Kiw6naPmfwykYOaflgiUonMgqdIP6Vd4kuBQkFvIGPU4ntbMCwCmDBJqGUCG47dYceVeCoSyR5ztjtmSAZeGnmYgkkply8wTmYkZ9LaVvo8ITphXLQ+Y5HyZnYBR7xbSv35xl9jSyFTbI/ukZGIAoDbQVP8A6xvSAE1cMAXBANBTVnv6tGfJyrKjFz3QkMGbZqaMQCHqOdREOHNg9LOeniFRVxDcyeAkMl3s2jOCSdWLioHOLKnggAC7AAVYm3Xhx3jJzfgbmxH5E5nSpg4BHMMLgmzWaCKkEl1KU9aBSwBtRNYmIxoQoBJNSRQEuRcfWFU9oAnvAkvlIaoYhiCDYux3aDORL5GiJ7MSkqKipTu2ZRO/+T6Nf6x5b4lkGWsGWErRNAlhKm7s1VCUtarEdY9bIxDklSO4bgsxfrWts3HdoukJcslFlAFrOCAXarO7tQxUOVxkLKz578P9iqM9XzUAoQ6VZq96lhr+I9hN7CkBgEIy3SSASzjUipakaWLZZzZQ71IG9vf4gE2WCzgAWUOFTr+pgQ7U+jlzylIE6PPzMBIQFd1IDEBgBU0+1eD9WUYJKZYfOlxUBaks7HQjoTDE7AhgDYh2JBYn+G/mCYuQJgZS+9TvOHYJy1YbtVoPk+wsk5If/qTE0FM5Gg0Jet+sSBKwjFs6h1jkTn9jyZVEhTuXFCCOOjlrRdMhSTmLAa1s3A9IGieWdwX23Y69B63giMaCwPhapvVwS7af/qIbMbRoScyFHvByDbaoLi4q1LRWYU5srupTkChyhL0JfSnIPConABiCBxBsaB2c0r5c3i1JLZSFH/FjRQG5qbesF6CxxMoPcXHpaCpw6UgKZ31dql9vd4QmzqFlAEeIZhzDHQtpq1ILLKJhBKmsCDaju7jWhYbGorE9hY5LoQLMNK0JN21Yj/1hhikuAzjU0Zrc9ekILxYygFlqFXCWo5SA+7j0jsrFhaiAnSrb0BZy1eGr3vD3dopTD9myFmWr5mUFS1FbsaKUSAaVYZB0hROAyzApJNXChagt9B5wdKyAQR3hewYl61NiRo9jFZ2NKSEkJdvC4u54e+sGb39i+TQ7IqGBBLX5CoLX6RyVV7Bg9aV9/SEJc85TlUM+ZwGsLsoAw4gsK+JsxTVQbd2IL2584hr0SmYnbvwz82b8wUUogqrfLQFmoSGLf+MaPaOGMzEJxLgrYADetTQajMOHGLrxExdAcprldJYhrKPppygyZRDmpsGqAC5LtazW15Rr8kqqysjzOL+EpallcsgIJ8INBcU20pox4RsfD/YyMP8AMUiYHypJNi1qPepB6xoyklblKTmDk1uQd2t+YGJzACgpUirPQhRNND9oT5pNU2KwolILFRSatUA90gul76Ghu1bxdEnMSXGY1tdnHPYf7RCmJxQNHYOGUzXJZ2qeo3vqrOx4F2JJs9aNZht94jbFkaU0hmBKi9aW3AOrfba0wmhStTOdgztVqEudP4jMkzQqiSEkGj0BtQm4IL23vaHsO5SSFAaObvY0atfd4aY1JlJakJLKuS5UxuKdNoL/AFSQVGrA+HdgwYahmu1AYFOWL6h3YDpUUcs3TrFZigpgzNlDliCHDd3b1+8tithvnn9LHOxG/eNaPX+aawOZiD4S1HbVy+4odPzEACWACWCTxehIDmrOTETOLF0ggMMpd2qRU0t5Vg1QX9lmerJehHqaabefGAmaSWSzA6N4avQVMXGLUVWJcigsXL6XpfeBTpq/0pyh7poWb01HSBBZeYXdOdiaG9A7OzbkeekVTOuwB0qf8tfrfeJ8xmc1IBqK6GmXpfaAMggkKygOwdnsHA4P5Q7ANNxastNgwetPQi48oWSt0pOY1ZtSLXpYl+O9ooqXmSyeDHzJI0rrEw5VR2W2urBi3rrxvDH2EcWAqGfi9jy184EkAA8iWJqLhuVXgqpz0UXuwFGBuSTcxRSjVg5Oup/EFCOAgUUU5tanWsSIcWgUI9G9IkPEdmauUUDwAkaWcD7xRCS3gdPpXcNDMpE4hiQ/B7NenH6QaRKUR3m1o/ItRmdlekVQ8UcRhSzlDEXAJbc0IrT20UR2d+gSzY1zBiK+VxrrB5khWYMoO5uoANcE1Ymwgv8ATzAGcVuCoXve/WDY6RJWCAYKqQGLVYAlr2pTe20MnsxKTmIJs7PXWp1HC1ISMpRHiAbmza2Bfh9oJIUkFScwJZnqQ767Cz84nYaNAJQoBy1qUrUk1PWvsN5JRZ3cVBJOgtypCRlJUnxsGS5FQ9SWpbTrxgU3EpSAMxcuBQuW09IVseVDs/CoV3mZyAQDSlBa7U8jrHJ4lhkkpLUehLPalcv0eKSQ6fGoBnPdaoNf1NZq7mOTcGgkDOWUK90gj242gaYrs7JlpJ7uWr1cCjML836wTDKSDQAPmHAjQ70BgK8MgFvm5XdgpKiKM4YKtTf7RRWHQAAmeQLJZHiJskNYmGo/Y1Q6UDMHY0DuKCh0ejmBLmMwY0c9RqCKVvHcUEpV4sxBNK31ATqHHrFV48FYYgA6AU4h+dtIhqhvEFiwhPeN6AVtSnPkYYkIQUJKUlqnV3dqW3MK4vEpDl3yBmAqS7ux10iuHxQKQxJS7Hi9iX1IZuYg2Q3GxjGSkp53ueTAC2kUw0lALs5cKrZiGHS3pA5OKRYFVjpfV07VJ9IIZrigOagL2Gv7NCtoVoLLkoJYpBe9OL6f7j52gnyvEwer7XLvxtbjCq5t8oYi4FTZr8Wpyiv9QpXdc5fsWBDwWFoJkCGcaXGmlWuNesBXiyCAEHNzFLAgDqG6w6tDA1eppa9CONR9OEAErTvDY60Gr30FYEDZxWXukpZnZwGY6V3+xgyVAFv0qS4bRwx5UH0hVaVqKi+pFty+mwqOsDw65il8quN2tvrAFr0NqSGa1RzZ6e+ECxM8BWUGxuLD371gExRqzCrly7btS76Qse6pjycG9mJHKAMh2ZLAuTcsAKF9Q2lPpFZuHSGBBYXoz0BFtwRFkqLVLtSuujA7hngajqrwtop7jhrwsGiqCySpafA76ub7toHhUzAnW+j7N+TSLlQIqKHa7jWBqluSxsHH34s1OsMTZb5wBKTxO1NCk8m9IGgsoEUADEnhR9npEmy7UD6kv4a29CeUVMlRTRVnpvq7H1/eAC5SvRx1/eJEExeiqdPxHILQwUlZC/Ez6vRhpagMUkziSU5Q3e870bU2/mASZN61Yt18QpwrDMtIBRQAu9L6NSLFTCYZYBY1uAb70rcW8gYPLSGdLBVs21nfYXroxgQS4DBteD9BarbwKXqHYkb0e7n6CEBdSgvvMySx4s7CnMGKhTnMBVWZwK0AoVNStq8INLQo1ItRL6Jq3OrmsXkyFBnUM1Pv5E/eFoC2GxBAzNmDsUgNlP7t/EFUFJGfMSlR4Bi9HTycEVoIrhpSqgksdKO4qGLdLQNUlZoFEICiU20to9IlpAhiWgkONNDZvYb+IaxktScpzBlJIUSHBI9DSnSF8PLSkEhKnIc1obVI35RDJUX2v3tdDrb8wgOHMQFEeHw60oWPmX5QIp13Ys2r1P15UEHRhFKCQFsbXu9CNq0rvFlSWYF1M4AGl3I2vAKiiT/kM5zAHvGwZ+9e/ukVxqku572hcb3cNZyfOGJUpNSzVfqG2g5mJLgEa83Ffx6wrChNLVUbG3dpSzgXhjDSgkJdQKWrvVgOoL84LKSALDVmv7qYBMs7C9aOQHuQIm7HQOVLTVQByh+6S9vT2Y6pVXailczlAFHFP4i6pZCapfqw1I04nziBRYFwWoz2FGcfeGmCOIxajQIpqxG434fWKZlk1AZzy2DgHSJKSlSiUoBLacbCDy1AVY7sHYb9YbkAFE9Tu4D6AOAdvKkEExWUV43vpeBYrGDLudW+31juIWCpIqCSzUqzMfpC2B3vEZgP1MwNTTxDdq+sXWxKswVVIYOKnQuekZ0wG5WSLg6GjGnWCmQ6gt1ZdK6ihfhFLQwwSrL4XL8OIHMP9YoJSzQgBi930Yh/vFO9l7pvQVsePV4ImSpu8bAO1yXIfhcUgCgk2ZNGUJJZJsapq5N+FIXxQUco0dyRxL29YOqWbA0F2q3txC61q1LbkivAcIB6OiUG7xe9bcn/ACIHNTZ24NoRueMEZwGeg/l4UnDMe6BffUfzBQUEIFQ7kWJ6UihTRgQNjXev0heXNJUxcv6nY9I6qYo0BepoR0v5xVAQLy091rEjplbv5D8xINC0DQE0qBVr15RxSqU8Vn5fxAkYZLEqL9dOHkIPKw4DEWZ23pS14oWwqDUAq1YtQh9ovkq+jW5e/rHU0D+XMNcwZOJehyvQPbjEsZVWZlBLNYA+j9I5KChTxsDUlh112gi5xoHoHto1EloCEOpQUtiWpby6H1gDR3D4OYAVKKQ5oBpd3L0h1Lhh3UlteLPfjA5ySXZVG02NokvDqzFySH14CvPSBuwCIHdU5cO5+nNoYRkCco512avnCyUg2FGYtvdxDBIlpPdzKVQPoPbRPY7BzCyWSKsHHXfm8dXm00NDrZmjuZ0sA1PShfzeCSQohRJADGr3sInEQuhZIDnK7M+sXw6WKiKNvbiBzjk4qU5UkEsMo3a0XWk5HDAj0LBxyd4dElisg+6tx3/MDM03YX0sR+XhGZMKmqqgq2pHrWB4sTO6lBZIPKhb94MQtmoqfmSHUEG5G0Kqw6VEuWYAgj1eBHCrIKXD1Z96bcBDWFwKkgVy7h3bavGhh0hlfmOVEDLQOwZzyBjoxOUA5aE6Wc1LiDYaWAHYkigIs+xEHUnQ8KfQvENAZkqb4ipBoxOrbGmorXjHZy0LVRJ7o8XC4MOZRbdwetop8tkkpOuVjbk0WgoUk4dBYgcKvYit/d4aw6MrOsWZhz1jrVI3aoo3DjEzZQHAHePeaoGlNhA1YwZlkOzgefF/KBqxCC6cxNKlnsx98oIueOfEeZgeHxQcMksXamoiUgKTJtQcymoOoI/YxxSgpio3r1uekWmYh27sKCcXewF9ooVhSuveJLaP6xQIBVUNVwOt/ekDUALh39G3i4/ysAKecOgLFQCWoQLtz35GFpqgA2r3avCvX0i8yY4ZmB+zwtNmAuXcEAQUFlFTCDcxIAZBNcwiQUyTYw6Rktt94Jt70iRIGaMXFug+kElDu/7E/WJEg8iCm4/2feO4kVHMRyJCkD8hZen+k/aGVGg5RIkDEdklsrb/AJjmNPfHMRIkJdh4HcTAMKO8eSfqYkSEhvsXmn+4ecHleGJEhy7ECKRnPSD44V6RIkEgEz4Adc1+kMKUa8vuYkSAAuCt0MdxPhHKOxIBoze0j3ERnylnImp1+kSJFxB9h5azkuYDImEqLkm+vCOxIUfIhmR40/6Y6PGeZiRIaAEg/wD0YzpJ76+f5iRIfgXgZleEf7opPNE845EhjJN1gGFFFdftHIkJDYwlIa0ciR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2" name="Picture 8" descr="http://farm7.static.flickr.com/6034/6218714807_be51d2c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71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Things </a:t>
            </a:r>
            <a:br>
              <a:rPr lang="en-US" dirty="0" smtClean="0"/>
            </a:br>
            <a:r>
              <a:rPr lang="en-US" dirty="0" smtClean="0"/>
              <a:t>Get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800600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Cut meat eating by 20% = MORE energy saved than EVERYONE driving Prius</a:t>
            </a:r>
          </a:p>
          <a:p>
            <a:endParaRPr lang="en-US" dirty="0"/>
          </a:p>
          <a:p>
            <a:r>
              <a:rPr lang="en-US" dirty="0" smtClean="0"/>
              <a:t>Chicken “housing”</a:t>
            </a:r>
          </a:p>
          <a:p>
            <a:pPr lvl="1"/>
            <a:r>
              <a:rPr lang="en-US" dirty="0" smtClean="0"/>
              <a:t>Too fat to move (KFC)</a:t>
            </a:r>
          </a:p>
          <a:p>
            <a:endParaRPr lang="en-US" dirty="0" smtClean="0"/>
          </a:p>
          <a:p>
            <a:r>
              <a:rPr lang="en-US" dirty="0" smtClean="0"/>
              <a:t>Foie Gras (Goose Liver)</a:t>
            </a:r>
          </a:p>
          <a:p>
            <a:pPr lvl="1"/>
            <a:r>
              <a:rPr lang="en-US" dirty="0" smtClean="0"/>
              <a:t>A disease, not a delicacy</a:t>
            </a:r>
          </a:p>
          <a:p>
            <a:pPr lvl="1"/>
            <a:endParaRPr lang="en-US" dirty="0"/>
          </a:p>
          <a:p>
            <a:r>
              <a:rPr lang="en-US" dirty="0" smtClean="0"/>
              <a:t>Cow calf housing = hutches</a:t>
            </a:r>
          </a:p>
          <a:p>
            <a:pPr lvl="1"/>
            <a:r>
              <a:rPr lang="en-US" dirty="0" smtClean="0"/>
              <a:t>Less movement = more tender veal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Animal Cruelty? Uh, yeah…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42672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419600"/>
            <a:ext cx="42926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70" y="0"/>
            <a:ext cx="430043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80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Uplifting Videos: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Meat.org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Kentucky Fried Cruelty</a:t>
            </a:r>
          </a:p>
          <a:p>
            <a:r>
              <a:rPr lang="en-US" dirty="0" smtClean="0">
                <a:hlinkClick r:id="rId2"/>
              </a:rPr>
              <a:t>http://www.youtube.com/watch?v=sARewW_Po64&amp;feature=related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Foie Gras: A Disease not a Delicacy</a:t>
            </a:r>
          </a:p>
          <a:p>
            <a:r>
              <a:rPr lang="en-US" dirty="0" smtClean="0">
                <a:hlinkClick r:id="rId3"/>
              </a:rPr>
              <a:t>http://www.youtube.com/watch?v=32815SIgq1A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Super Cows</a:t>
            </a:r>
          </a:p>
          <a:p>
            <a:r>
              <a:rPr lang="en-US" dirty="0" smtClean="0">
                <a:hlinkClick r:id="rId4"/>
              </a:rPr>
              <a:t>http://www.youtube.com/watch?v=Nmkj5gq1cQU&amp;feature=fvwp&amp;NR=1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Farming and GMOs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Green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05072" cy="4206240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Green Revolution </a:t>
            </a:r>
            <a:r>
              <a:rPr lang="en-US" dirty="0" smtClean="0"/>
              <a:t>– hybrid species of grains</a:t>
            </a:r>
          </a:p>
          <a:p>
            <a:pPr lvl="1"/>
            <a:r>
              <a:rPr lang="en-US" dirty="0" smtClean="0"/>
              <a:t>Goal: more crop yields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Expensive – poor farmers can’t afford hybrid seeds</a:t>
            </a:r>
          </a:p>
          <a:p>
            <a:endParaRPr lang="en-US" dirty="0" smtClean="0"/>
          </a:p>
          <a:p>
            <a:r>
              <a:rPr lang="en-US" dirty="0" smtClean="0"/>
              <a:t>Hunger crisis solved?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797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Mutant Fruit!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1148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u="sng" dirty="0" smtClean="0"/>
              <a:t>Genetically Modified Organisms </a:t>
            </a:r>
            <a:r>
              <a:rPr lang="en-US" dirty="0" smtClean="0"/>
              <a:t>(GMO’s) – food with changed DNA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Improves crop yields</a:t>
            </a:r>
          </a:p>
          <a:p>
            <a:pPr lvl="1"/>
            <a:r>
              <a:rPr lang="en-US" dirty="0" smtClean="0"/>
              <a:t>Disease, drought, etc.</a:t>
            </a:r>
          </a:p>
          <a:p>
            <a:pPr marL="68580" indent="0">
              <a:buNone/>
            </a:pPr>
            <a:r>
              <a:rPr lang="en-US" dirty="0" smtClean="0"/>
              <a:t>Pest-repellant</a:t>
            </a:r>
          </a:p>
          <a:p>
            <a:pPr lvl="1"/>
            <a:r>
              <a:rPr lang="en-US" dirty="0" smtClean="0"/>
              <a:t>No pesticides needed</a:t>
            </a:r>
          </a:p>
          <a:p>
            <a:pPr marL="68580" indent="0">
              <a:buNone/>
            </a:pPr>
            <a:r>
              <a:rPr lang="en-US" dirty="0" smtClean="0"/>
              <a:t>Enriched with vitamins &amp; minerals</a:t>
            </a:r>
          </a:p>
          <a:p>
            <a:pPr lvl="1"/>
            <a:r>
              <a:rPr lang="en-US" dirty="0" smtClean="0"/>
              <a:t>Nutritious</a:t>
            </a:r>
          </a:p>
          <a:p>
            <a:pPr marL="68580" indent="0">
              <a:buNone/>
            </a:pPr>
            <a:r>
              <a:rPr lang="en-US" dirty="0" smtClean="0"/>
              <a:t>Oral vaccines</a:t>
            </a:r>
          </a:p>
          <a:p>
            <a:pPr lvl="1"/>
            <a:r>
              <a:rPr lang="en-US" dirty="0" smtClean="0"/>
              <a:t>Developing countries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495800" cy="25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495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23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24744" cy="1143000"/>
          </a:xfrm>
        </p:spPr>
        <p:txBody>
          <a:bodyPr/>
          <a:lstStyle/>
          <a:p>
            <a:r>
              <a:rPr lang="en-US" dirty="0" smtClean="0"/>
              <a:t>Creating the Mutants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19600" y="251460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Common Gene Mutations</a:t>
            </a:r>
          </a:p>
          <a:p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Bt gene </a:t>
            </a:r>
            <a:r>
              <a:rPr lang="en-US" dirty="0" smtClean="0"/>
              <a:t>= insect killing gene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HT gene </a:t>
            </a:r>
            <a:r>
              <a:rPr lang="en-US" dirty="0" smtClean="0"/>
              <a:t>= herbicide (Roundup) tolerant 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dirty="0" smtClean="0"/>
              <a:t>Safe? [Franken-foods]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05072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New pests = possible</a:t>
            </a:r>
          </a:p>
          <a:p>
            <a:endParaRPr lang="en-US" dirty="0"/>
          </a:p>
          <a:p>
            <a:r>
              <a:rPr lang="en-US" dirty="0" smtClean="0"/>
              <a:t>Expensive</a:t>
            </a:r>
          </a:p>
          <a:p>
            <a:endParaRPr lang="en-US" dirty="0"/>
          </a:p>
          <a:p>
            <a:r>
              <a:rPr lang="en-US" dirty="0" smtClean="0"/>
              <a:t>Biodiversity Threatened</a:t>
            </a:r>
          </a:p>
          <a:p>
            <a:pPr lvl="1"/>
            <a:r>
              <a:rPr lang="en-US" dirty="0" smtClean="0"/>
              <a:t>Bred vs. wild salmon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Possible health effects</a:t>
            </a:r>
          </a:p>
          <a:p>
            <a:pPr lvl="1"/>
            <a:r>
              <a:rPr lang="en-US" dirty="0" smtClean="0"/>
              <a:t>Livestock deaths from eating GM foods.</a:t>
            </a:r>
          </a:p>
          <a:p>
            <a:pPr lvl="1"/>
            <a:r>
              <a:rPr lang="en-US" dirty="0" smtClean="0"/>
              <a:t>Cancer?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730" y="0"/>
            <a:ext cx="269627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05200"/>
            <a:ext cx="4057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66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Staple </a:t>
            </a:r>
            <a:r>
              <a:rPr lang="en-US" dirty="0" err="1" smtClean="0"/>
              <a:t>Carb</a:t>
            </a:r>
            <a:r>
              <a:rPr lang="en-US" dirty="0" smtClean="0"/>
              <a:t>.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52672" cy="457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Rice</a:t>
            </a:r>
          </a:p>
          <a:p>
            <a:endParaRPr lang="en-US" dirty="0"/>
          </a:p>
          <a:p>
            <a:r>
              <a:rPr lang="en-US" dirty="0" smtClean="0"/>
              <a:t>Wheat</a:t>
            </a:r>
          </a:p>
          <a:p>
            <a:endParaRPr lang="en-US" dirty="0"/>
          </a:p>
          <a:p>
            <a:r>
              <a:rPr lang="en-US" dirty="0" smtClean="0"/>
              <a:t>Corn</a:t>
            </a:r>
          </a:p>
          <a:p>
            <a:endParaRPr lang="en-US" dirty="0"/>
          </a:p>
          <a:p>
            <a:r>
              <a:rPr lang="en-US" dirty="0" smtClean="0"/>
              <a:t>Soybeans</a:t>
            </a:r>
          </a:p>
          <a:p>
            <a:endParaRPr lang="en-US" dirty="0" smtClean="0"/>
          </a:p>
          <a:p>
            <a:r>
              <a:rPr lang="en-US" dirty="0" smtClean="0"/>
              <a:t>Potatoes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68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Fructose Corn Syrup (HFCS)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81272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Corn-based sugar</a:t>
            </a:r>
          </a:p>
          <a:p>
            <a:pPr lvl="1"/>
            <a:r>
              <a:rPr lang="en-US" dirty="0" smtClean="0"/>
              <a:t>natural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Found in:</a:t>
            </a:r>
          </a:p>
          <a:p>
            <a:r>
              <a:rPr lang="en-US" dirty="0" smtClean="0"/>
              <a:t>Sodas and Juices</a:t>
            </a:r>
          </a:p>
          <a:p>
            <a:r>
              <a:rPr lang="en-US" dirty="0" smtClean="0"/>
              <a:t>Candy and Fast Food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Same nutrition as sugar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Surplus of corn = HFCS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Obesity &amp; diabetes connection</a:t>
            </a:r>
          </a:p>
          <a:p>
            <a:pPr lvl="1"/>
            <a:r>
              <a:rPr lang="en-US" dirty="0" smtClean="0"/>
              <a:t>Obviously….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89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How Seafood is “Farmed”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57472" cy="5105400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Aquaculture</a:t>
            </a:r>
            <a:r>
              <a:rPr lang="en-US" dirty="0" smtClean="0"/>
              <a:t> – growing aquatic species in pens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Disrupts food chain, contaminates water (fish waste)</a:t>
            </a:r>
          </a:p>
          <a:p>
            <a:endParaRPr lang="en-US" dirty="0"/>
          </a:p>
          <a:p>
            <a:r>
              <a:rPr lang="en-US" dirty="0" smtClean="0"/>
              <a:t>Herbivorous fish = good (China’s rice paddies)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70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Warm Up #4</vt:lpstr>
      <vt:lpstr>Farming and GMOs</vt:lpstr>
      <vt:lpstr>Green Revolution</vt:lpstr>
      <vt:lpstr>Mutant Fruit!</vt:lpstr>
      <vt:lpstr>Creating the Mutants</vt:lpstr>
      <vt:lpstr>Safe? [Franken-foods]</vt:lpstr>
      <vt:lpstr>Staple Carb. Crops</vt:lpstr>
      <vt:lpstr>High Fructose Corn Syrup (HFCS)</vt:lpstr>
      <vt:lpstr>How Seafood is “Farmed”</vt:lpstr>
      <vt:lpstr>Meat…a symbol  of Wealth</vt:lpstr>
      <vt:lpstr>Where Things  Get Real</vt:lpstr>
      <vt:lpstr>Uplifting Videos: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#4</dc:title>
  <dc:creator>Graham Lockett</dc:creator>
  <cp:lastModifiedBy>Graham Lockett</cp:lastModifiedBy>
  <cp:revision>1</cp:revision>
  <dcterms:created xsi:type="dcterms:W3CDTF">2014-12-09T07:02:23Z</dcterms:created>
  <dcterms:modified xsi:type="dcterms:W3CDTF">2014-12-09T07:03:05Z</dcterms:modified>
</cp:coreProperties>
</file>