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6CAF-C011-4FC8-A432-B0E8B688035C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9B1A-A3E3-4B84-AB61-F5F96BD49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6CAF-C011-4FC8-A432-B0E8B688035C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9B1A-A3E3-4B84-AB61-F5F96BD49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6CAF-C011-4FC8-A432-B0E8B688035C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9B1A-A3E3-4B84-AB61-F5F96BD49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6CAF-C011-4FC8-A432-B0E8B688035C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9B1A-A3E3-4B84-AB61-F5F96BD49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6CAF-C011-4FC8-A432-B0E8B688035C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9B1A-A3E3-4B84-AB61-F5F96BD49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6CAF-C011-4FC8-A432-B0E8B688035C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9B1A-A3E3-4B84-AB61-F5F96BD49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6CAF-C011-4FC8-A432-B0E8B688035C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9B1A-A3E3-4B84-AB61-F5F96BD49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6CAF-C011-4FC8-A432-B0E8B688035C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9B1A-A3E3-4B84-AB61-F5F96BD49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6CAF-C011-4FC8-A432-B0E8B688035C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9B1A-A3E3-4B84-AB61-F5F96BD49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6CAF-C011-4FC8-A432-B0E8B688035C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9B1A-A3E3-4B84-AB61-F5F96BD49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6CAF-C011-4FC8-A432-B0E8B688035C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A9B1A-A3E3-4B84-AB61-F5F96BD49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F6CAF-C011-4FC8-A432-B0E8B688035C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A9B1A-A3E3-4B84-AB61-F5F96BD494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#5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524000"/>
            <a:ext cx="89154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the video, how could global warming negatively affect the growth of sequoia trees?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Why do controlled fires actually help Yosemite National Park?  Give two organisms directly affected.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Why do you think there are so few forests remaining in the US?</a:t>
            </a:r>
          </a:p>
          <a:p>
            <a:endParaRPr lang="en-US" dirty="0" smtClean="0"/>
          </a:p>
          <a:p>
            <a:r>
              <a:rPr lang="en-US" dirty="0" smtClean="0"/>
              <a:t>I am planning on going to Yosemite in a few weeks….if you have been before….suggestions of things to do/see?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For decades, forest fires in the United States have been suppressed. In 2003 legislation was passed under the </a:t>
            </a:r>
            <a:r>
              <a:rPr lang="en-US" b="1" dirty="0" smtClean="0"/>
              <a:t>Healthy </a:t>
            </a:r>
            <a:r>
              <a:rPr lang="en-US" b="1" dirty="0"/>
              <a:t>Forests Initiative (HFI) in response to the record-breaking wildfires that had occurred in the early 2000s.  </a:t>
            </a:r>
            <a:r>
              <a:rPr lang="en-US" b="1" dirty="0" smtClean="0"/>
              <a:t>Some </a:t>
            </a:r>
            <a:r>
              <a:rPr lang="en-US" b="1" dirty="0"/>
              <a:t>environmental and conservation groups fear that negative impacts could result if timber companies are </a:t>
            </a:r>
            <a:r>
              <a:rPr lang="en-US" b="1" dirty="0" smtClean="0"/>
              <a:t>encouraged </a:t>
            </a:r>
            <a:r>
              <a:rPr lang="en-US" b="1" dirty="0"/>
              <a:t>to harvest medium- and large-size trees in federally owned forests while clearing away the smaller </a:t>
            </a:r>
            <a:r>
              <a:rPr lang="en-US" b="1" dirty="0" smtClean="0"/>
              <a:t>trees </a:t>
            </a:r>
            <a:r>
              <a:rPr lang="en-US" b="1" dirty="0"/>
              <a:t>and underbrush. </a:t>
            </a:r>
            <a:endParaRPr lang="en-US" b="1" dirty="0" smtClean="0"/>
          </a:p>
          <a:p>
            <a:endParaRPr lang="en-US" b="1" dirty="0"/>
          </a:p>
          <a:p>
            <a:r>
              <a:rPr lang="en-US" dirty="0"/>
              <a:t>(a) Identify TWO characteristics of forests that develop when fires are suppressed, and explain why the practice </a:t>
            </a:r>
            <a:r>
              <a:rPr lang="en-US" dirty="0" smtClean="0"/>
              <a:t> of </a:t>
            </a:r>
            <a:r>
              <a:rPr lang="en-US" dirty="0"/>
              <a:t>fire suppression does not reduce, but actually increases, the risk of intense and extensive forest fires.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(b) The effects of the HFI are expected to extend beyond fire reduction. Excluding fire reduction, describe ONE </a:t>
            </a:r>
            <a:r>
              <a:rPr lang="en-US" dirty="0" smtClean="0"/>
              <a:t> positive </a:t>
            </a:r>
            <a:r>
              <a:rPr lang="en-US" dirty="0"/>
              <a:t>and ONE negative effect likely to result from the implementation of the provisions of the HFI.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(c) Describe TWO ecosystem services provided for humans by forests. Explain how clear-cutting would affect </a:t>
            </a:r>
            <a:r>
              <a:rPr lang="en-US" dirty="0" smtClean="0"/>
              <a:t>each </a:t>
            </a:r>
            <a:r>
              <a:rPr lang="en-US" dirty="0"/>
              <a:t>ecosystem service you describe. </a:t>
            </a:r>
          </a:p>
        </p:txBody>
      </p:sp>
    </p:spTree>
    <p:extLst>
      <p:ext uri="{BB962C8B-B14F-4D97-AF65-F5344CB8AC3E}">
        <p14:creationId xmlns="" xmlns:p14="http://schemas.microsoft.com/office/powerpoint/2010/main" val="215724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Acceptable Answers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A) more dead matter accumulates on forest floor (fire-prone…more fires – Yosemite), AND fire tolerant species need fire to reproduce (Sequoia trees)</a:t>
            </a:r>
          </a:p>
          <a:p>
            <a:endParaRPr lang="en-US" dirty="0"/>
          </a:p>
          <a:p>
            <a:r>
              <a:rPr lang="en-US" dirty="0" smtClean="0"/>
              <a:t>B) HFI = allows lumber companies to cut trees down…make money, timber costs decrease.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BUT deforestation decreases biodiversity and increases soil erosion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C) services: Carbon sink (reduces CO2 levels), forests are pretty, provides a source of fuel (wood), biodiversity, make oxygen (photosynthesis)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1493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Forests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Sequoia Trees </a:t>
            </a:r>
            <a:br>
              <a:rPr lang="en-US" dirty="0" smtClean="0"/>
            </a:br>
            <a:r>
              <a:rPr lang="en-US" dirty="0" smtClean="0"/>
              <a:t>in Yosemite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0" y="1524000"/>
            <a:ext cx="47244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Oldest, tallest living things on Earth</a:t>
            </a:r>
          </a:p>
          <a:p>
            <a:endParaRPr lang="en-US" dirty="0" smtClean="0"/>
          </a:p>
          <a:p>
            <a:r>
              <a:rPr lang="en-US" dirty="0" smtClean="0"/>
              <a:t>Need fire to germinate</a:t>
            </a:r>
          </a:p>
          <a:p>
            <a:pPr lvl="1"/>
            <a:r>
              <a:rPr lang="en-US" dirty="0" smtClean="0"/>
              <a:t>Fire resistant bark/sap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Controlled fires = HEALTHY</a:t>
            </a:r>
          </a:p>
          <a:p>
            <a:pPr lvl="1"/>
            <a:r>
              <a:rPr lang="en-US" dirty="0" smtClean="0"/>
              <a:t>Get rid of dead matter on forest floor</a:t>
            </a:r>
          </a:p>
          <a:p>
            <a:pPr lvl="1"/>
            <a:r>
              <a:rPr lang="en-US" dirty="0" smtClean="0"/>
              <a:t>New life = new food for animals (bears)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pic>
        <p:nvPicPr>
          <p:cNvPr id="64514" name="Picture 2" descr="http://www.londie.com/data/photos/769_1SKP_513_Londie_G_Padelsk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52400"/>
            <a:ext cx="4495800" cy="647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Forest Fires Can </a:t>
            </a:r>
            <a:br>
              <a:rPr lang="en-US" dirty="0" smtClean="0"/>
            </a:br>
            <a:r>
              <a:rPr lang="en-US" dirty="0" smtClean="0"/>
              <a:t>be Bad Too…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95400"/>
            <a:ext cx="47244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Controlled fires…good</a:t>
            </a:r>
          </a:p>
          <a:p>
            <a:r>
              <a:rPr lang="en-US" dirty="0" smtClean="0"/>
              <a:t>Wildfires…BAD</a:t>
            </a:r>
          </a:p>
          <a:p>
            <a:endParaRPr lang="en-US" dirty="0" smtClean="0"/>
          </a:p>
          <a:p>
            <a:r>
              <a:rPr lang="en-US" dirty="0" smtClean="0"/>
              <a:t>Wildfires – uncontrolled fires</a:t>
            </a:r>
          </a:p>
          <a:p>
            <a:pPr lvl="1"/>
            <a:r>
              <a:rPr lang="en-US" dirty="0" smtClean="0"/>
              <a:t>Human-caused</a:t>
            </a:r>
          </a:p>
          <a:p>
            <a:pPr lvl="1"/>
            <a:r>
              <a:rPr lang="en-US" dirty="0" smtClean="0"/>
              <a:t>Lightning/spontaneous combustion</a:t>
            </a:r>
          </a:p>
          <a:p>
            <a:endParaRPr lang="en-US" dirty="0" smtClean="0"/>
          </a:p>
          <a:p>
            <a:r>
              <a:rPr lang="en-US" dirty="0" smtClean="0"/>
              <a:t>When trees burn – release CO2 (global warming)</a:t>
            </a:r>
          </a:p>
          <a:p>
            <a:endParaRPr lang="en-US" dirty="0" smtClean="0"/>
          </a:p>
          <a:p>
            <a:pPr>
              <a:buNone/>
            </a:pPr>
            <a:r>
              <a:rPr lang="en-US" i="1" u="sng" dirty="0" smtClean="0"/>
              <a:t>Problem</a:t>
            </a:r>
            <a:r>
              <a:rPr lang="en-US" dirty="0" smtClean="0"/>
              <a:t>: Fire Management</a:t>
            </a:r>
          </a:p>
          <a:p>
            <a:pPr lvl="1"/>
            <a:r>
              <a:rPr lang="en-US" dirty="0" smtClean="0"/>
              <a:t>Fires NOT affecting homes/structures allowed to burn.  WTF?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pic>
        <p:nvPicPr>
          <p:cNvPr id="63490" name="Picture 2" descr="http://nhm.ac.uk/resources-rx/images/1008/forest-fire-usda_120200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914400"/>
            <a:ext cx="4572000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Healthy Forest </a:t>
            </a:r>
            <a:br>
              <a:rPr lang="en-US" dirty="0" smtClean="0"/>
            </a:br>
            <a:r>
              <a:rPr lang="en-US" dirty="0" smtClean="0"/>
              <a:t>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95400"/>
            <a:ext cx="4517136" cy="5562600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Healthy Forest Initiative </a:t>
            </a:r>
            <a:r>
              <a:rPr lang="en-US" dirty="0" smtClean="0"/>
              <a:t>(2003) – corporations can cut down trees of value in National Forests</a:t>
            </a:r>
          </a:p>
          <a:p>
            <a:pPr lvl="1"/>
            <a:r>
              <a:rPr lang="en-US" dirty="0" smtClean="0"/>
              <a:t>Older trees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BUT</a:t>
            </a:r>
          </a:p>
          <a:p>
            <a:endParaRPr lang="en-US" dirty="0" smtClean="0"/>
          </a:p>
          <a:p>
            <a:r>
              <a:rPr lang="en-US" dirty="0" smtClean="0"/>
              <a:t>Must also clear underbrush/fire-prone trees</a:t>
            </a:r>
          </a:p>
          <a:p>
            <a:endParaRPr lang="en-US" dirty="0" smtClean="0"/>
          </a:p>
          <a:p>
            <a:r>
              <a:rPr lang="en-US" dirty="0" smtClean="0"/>
              <a:t> Not doing so = paying fines/losing permit to cut trees down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pic>
        <p:nvPicPr>
          <p:cNvPr id="62468" name="Picture 4" descr="http://www.motherearthnews.com/~/media/Images/MEN/Editorial/Blogs/Natural%20Health/Busted%20Sustainable%20Forestry%20Initiative%20Label%20is%20Greenwash/old-growth-fore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304800"/>
            <a:ext cx="4800600" cy="624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Cutting Trees Down…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71600"/>
            <a:ext cx="4517136" cy="5181600"/>
          </a:xfrm>
        </p:spPr>
        <p:txBody>
          <a:bodyPr>
            <a:normAutofit fontScale="77500" lnSpcReduction="20000"/>
          </a:bodyPr>
          <a:lstStyle/>
          <a:p>
            <a:r>
              <a:rPr lang="en-US" b="1" u="sng" dirty="0" smtClean="0"/>
              <a:t>Deforestation</a:t>
            </a:r>
            <a:r>
              <a:rPr lang="en-US" dirty="0" smtClean="0"/>
              <a:t> – conversion of forests into something else</a:t>
            </a:r>
          </a:p>
          <a:p>
            <a:pPr lvl="1"/>
            <a:r>
              <a:rPr lang="en-US" dirty="0" smtClean="0"/>
              <a:t>Grazing fields, farms, mines, cities, logging, etc.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err="1" smtClean="0"/>
              <a:t>Descreases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Soil fertility</a:t>
            </a:r>
          </a:p>
          <a:p>
            <a:r>
              <a:rPr lang="en-US" dirty="0" smtClean="0"/>
              <a:t>Biodiversity</a:t>
            </a:r>
          </a:p>
          <a:p>
            <a:pPr>
              <a:buNone/>
            </a:pPr>
            <a:r>
              <a:rPr lang="en-US" dirty="0" smtClean="0"/>
              <a:t>Increases</a:t>
            </a:r>
          </a:p>
          <a:p>
            <a:r>
              <a:rPr lang="en-US" dirty="0" smtClean="0"/>
              <a:t>Runoff (water pollution)</a:t>
            </a:r>
          </a:p>
          <a:p>
            <a:r>
              <a:rPr lang="en-US" dirty="0" smtClean="0"/>
              <a:t>Erosion</a:t>
            </a:r>
          </a:p>
          <a:p>
            <a:r>
              <a:rPr lang="en-US" dirty="0" smtClean="0"/>
              <a:t>CO2 levels (global warming)</a:t>
            </a:r>
          </a:p>
          <a:p>
            <a:endParaRPr lang="en-US" dirty="0" smtClean="0"/>
          </a:p>
          <a:p>
            <a:r>
              <a:rPr lang="en-US" dirty="0" smtClean="0"/>
              <a:t>Trees = </a:t>
            </a:r>
            <a:r>
              <a:rPr lang="en-US" b="1" u="sng" dirty="0" smtClean="0"/>
              <a:t>Carbon Sink</a:t>
            </a:r>
          </a:p>
          <a:p>
            <a:pPr lvl="1"/>
            <a:r>
              <a:rPr lang="en-US" dirty="0" smtClean="0"/>
              <a:t>Store CO2, prevent it from escaping into atmosphere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</p:txBody>
      </p:sp>
      <p:pic>
        <p:nvPicPr>
          <p:cNvPr id="61444" name="Picture 4" descr="http://mktg.factosoft.com/consoglobe/image-upload/img/amazon_deforest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295400"/>
            <a:ext cx="419100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 #2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can forest fires contribute to global warming?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What is the Healthy Forest Initiative and why is it necessary to encourage sustainability?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What are the negative results of deforestation?  Why does deforestation happen?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Warm Up </a:t>
            </a:r>
            <a:r>
              <a:rPr lang="en-US" dirty="0" smtClean="0"/>
              <a:t>#6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334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Forests are often described as a “carbon sink.”  What does this term mean?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Identify TWO ecological benefits provided by intact forest ecosystems (other than reducing </a:t>
            </a:r>
            <a:r>
              <a:rPr lang="en-US" dirty="0" smtClean="0"/>
              <a:t>CO2 levels </a:t>
            </a:r>
            <a:r>
              <a:rPr lang="en-US" dirty="0"/>
              <a:t>in </a:t>
            </a:r>
            <a:r>
              <a:rPr lang="en-US" dirty="0" smtClean="0"/>
              <a:t>the </a:t>
            </a:r>
            <a:r>
              <a:rPr lang="en-US" dirty="0"/>
              <a:t>atmosphere). </a:t>
            </a:r>
            <a:r>
              <a:rPr lang="en-US" dirty="0" smtClean="0"/>
              <a:t> (AP TEST QUESTION)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Trees are often cut down and replaced with farmland.  Why is this only a short-term answer to the hunger crisis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Describe one way that </a:t>
            </a:r>
            <a:r>
              <a:rPr lang="en-US" dirty="0" smtClean="0"/>
              <a:t>tropical rain forest destruction contributes to </a:t>
            </a:r>
            <a:r>
              <a:rPr lang="en-US" dirty="0" smtClean="0"/>
              <a:t>anthropogenic </a:t>
            </a:r>
            <a:r>
              <a:rPr lang="en-US" dirty="0" smtClean="0"/>
              <a:t>climate change.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9412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Sinks…Pictured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4364736" cy="4572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 smtClean="0"/>
              <a:t>Carbon Cycle </a:t>
            </a:r>
            <a:r>
              <a:rPr lang="en-US" dirty="0" smtClean="0"/>
              <a:t>– how carbon (CO2) is moved from one place to another</a:t>
            </a:r>
          </a:p>
          <a:p>
            <a:endParaRPr lang="en-US" dirty="0"/>
          </a:p>
          <a:p>
            <a:r>
              <a:rPr lang="en-US" b="1" u="sng" dirty="0"/>
              <a:t>Sinks</a:t>
            </a:r>
            <a:r>
              <a:rPr lang="en-US" dirty="0"/>
              <a:t> </a:t>
            </a:r>
            <a:r>
              <a:rPr lang="en-US" dirty="0" smtClean="0"/>
              <a:t>– absorb carbon</a:t>
            </a:r>
          </a:p>
          <a:p>
            <a:pPr lvl="1"/>
            <a:r>
              <a:rPr lang="en-US" dirty="0" smtClean="0"/>
              <a:t>Trees/algae </a:t>
            </a:r>
            <a:r>
              <a:rPr lang="en-US" dirty="0" smtClean="0"/>
              <a:t>(</a:t>
            </a:r>
            <a:r>
              <a:rPr lang="en-US" dirty="0" smtClean="0"/>
              <a:t>photosynthesis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Oceans</a:t>
            </a:r>
          </a:p>
          <a:p>
            <a:pPr lvl="1"/>
            <a:r>
              <a:rPr lang="en-US" dirty="0" smtClean="0"/>
              <a:t>Fossil Fuels (oil, gas, coal)</a:t>
            </a:r>
          </a:p>
          <a:p>
            <a:pPr lvl="1"/>
            <a:endParaRPr lang="en-US" dirty="0"/>
          </a:p>
          <a:p>
            <a:r>
              <a:rPr lang="en-US" b="1" u="sng" dirty="0"/>
              <a:t>Releasers</a:t>
            </a:r>
            <a:r>
              <a:rPr lang="en-US" dirty="0"/>
              <a:t> </a:t>
            </a:r>
            <a:r>
              <a:rPr lang="en-US" dirty="0" smtClean="0"/>
              <a:t>– release carbon</a:t>
            </a:r>
          </a:p>
          <a:p>
            <a:pPr lvl="1"/>
            <a:r>
              <a:rPr lang="en-US" dirty="0" smtClean="0"/>
              <a:t>Animals (respiration)</a:t>
            </a:r>
          </a:p>
          <a:p>
            <a:pPr lvl="1"/>
            <a:r>
              <a:rPr lang="en-US" dirty="0" smtClean="0"/>
              <a:t>Factories (emissions)</a:t>
            </a:r>
            <a:endParaRPr lang="en-US" dirty="0"/>
          </a:p>
        </p:txBody>
      </p:sp>
      <p:pic>
        <p:nvPicPr>
          <p:cNvPr id="1026" name="Picture 2" descr="http://eo.ucar.edu/kids/green/images/carboncycle_s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524000"/>
            <a:ext cx="4267200" cy="5105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1149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638</Words>
  <Application>Microsoft Office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Warm Up #5</vt:lpstr>
      <vt:lpstr>Forests</vt:lpstr>
      <vt:lpstr>Sequoia Trees  in Yosemite</vt:lpstr>
      <vt:lpstr>Forest Fires Can  be Bad Too…</vt:lpstr>
      <vt:lpstr>Healthy Forest  Initiative</vt:lpstr>
      <vt:lpstr>Cutting Trees Down…</vt:lpstr>
      <vt:lpstr>Quick Quiz #2</vt:lpstr>
      <vt:lpstr>Warm Up #6</vt:lpstr>
      <vt:lpstr>Carbon Sinks…Pictured</vt:lpstr>
      <vt:lpstr>Slide 10</vt:lpstr>
      <vt:lpstr>Acceptable Answers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#5</dc:title>
  <dc:creator>Windows User</dc:creator>
  <cp:lastModifiedBy>Windows User</cp:lastModifiedBy>
  <cp:revision>1</cp:revision>
  <dcterms:created xsi:type="dcterms:W3CDTF">2014-10-22T17:34:48Z</dcterms:created>
  <dcterms:modified xsi:type="dcterms:W3CDTF">2014-10-22T17:35:05Z</dcterms:modified>
</cp:coreProperties>
</file>