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70" r:id="rId2"/>
    <p:sldId id="257" r:id="rId3"/>
    <p:sldId id="269" r:id="rId4"/>
    <p:sldId id="258" r:id="rId5"/>
    <p:sldId id="272" r:id="rId6"/>
    <p:sldId id="259" r:id="rId7"/>
    <p:sldId id="271" r:id="rId8"/>
    <p:sldId id="267" r:id="rId9"/>
    <p:sldId id="273" r:id="rId10"/>
    <p:sldId id="260" r:id="rId11"/>
    <p:sldId id="264" r:id="rId12"/>
    <p:sldId id="261" r:id="rId13"/>
    <p:sldId id="263" r:id="rId14"/>
    <p:sldId id="262" r:id="rId15"/>
    <p:sldId id="265" r:id="rId16"/>
    <p:sldId id="266"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8"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6B03F-E6A7-45F1-8B43-AE7BFFB20E20}" type="datetimeFigureOut">
              <a:rPr lang="en-US" smtClean="0"/>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8931C-6954-453B-970D-5A454FC9F8A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5EB0E8-3C69-4970-9015-672577213532}"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42E6B0-EC9D-4075-BC1C-E4C907E8B556}" type="datetimeFigureOut">
              <a:rPr lang="en-US" smtClean="0"/>
              <a:t>10/6/2014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AC9E72-2915-4A4B-8804-CD80C9934AE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42E6B0-EC9D-4075-BC1C-E4C907E8B556}"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C9E72-2915-4A4B-8804-CD80C9934AE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4AC9E72-2915-4A4B-8804-CD80C9934AE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42E6B0-EC9D-4075-BC1C-E4C907E8B556}"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endParaRPr lang="en-US"/>
          </a:p>
        </p:txBody>
      </p:sp>
      <p:sp>
        <p:nvSpPr>
          <p:cNvPr id="5" name="Date Placeholder 4"/>
          <p:cNvSpPr>
            <a:spLocks noGrp="1"/>
          </p:cNvSpPr>
          <p:nvPr>
            <p:ph type="dt" sz="half" idx="11"/>
          </p:nvPr>
        </p:nvSpPr>
        <p:spPr/>
        <p:txBody>
          <a:bodyPr/>
          <a:lstStyle/>
          <a:p>
            <a:fld id="{ECC0D918-FFF7-4A3D-93E8-3CA5F3F62F56}" type="datetimeFigureOut">
              <a:rPr lang="en-US" smtClean="0"/>
              <a:pPr/>
              <a:t>9/11/2014</a:t>
            </a:fld>
            <a:endParaRPr lang="en-US"/>
          </a:p>
        </p:txBody>
      </p:sp>
      <p:sp>
        <p:nvSpPr>
          <p:cNvPr id="6" name="Slide Number Placeholder 5"/>
          <p:cNvSpPr>
            <a:spLocks noGrp="1"/>
          </p:cNvSpPr>
          <p:nvPr>
            <p:ph type="sldNum" sz="quarter" idx="12"/>
          </p:nvPr>
        </p:nvSpPr>
        <p:spPr/>
        <p:txBody>
          <a:bodyPr/>
          <a:lstStyle/>
          <a:p>
            <a:fld id="{22E529D6-0B54-4038-9F5F-4EA533D597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42E6B0-EC9D-4075-BC1C-E4C907E8B556}"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4AC9E72-2915-4A4B-8804-CD80C9934AE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D42E6B0-EC9D-4075-BC1C-E4C907E8B556}" type="datetimeFigureOut">
              <a:rPr lang="en-US" smtClean="0"/>
              <a:t>10/6/2014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AC9E72-2915-4A4B-8804-CD80C9934AE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42E6B0-EC9D-4075-BC1C-E4C907E8B556}"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C9E72-2915-4A4B-8804-CD80C9934AE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42E6B0-EC9D-4075-BC1C-E4C907E8B556}" type="datetimeFigureOut">
              <a:rPr lang="en-US" smtClean="0"/>
              <a:t>10/6/2014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4AC9E72-2915-4A4B-8804-CD80C9934AE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42E6B0-EC9D-4075-BC1C-E4C907E8B556}"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4AC9E72-2915-4A4B-8804-CD80C9934A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42E6B0-EC9D-4075-BC1C-E4C907E8B556}"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AC9E72-2915-4A4B-8804-CD80C9934A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AC9E72-2915-4A4B-8804-CD80C9934AE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42E6B0-EC9D-4075-BC1C-E4C907E8B556}" type="datetimeFigureOut">
              <a:rPr lang="en-US" smtClean="0"/>
              <a:t>10/6/2014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4AC9E72-2915-4A4B-8804-CD80C9934AE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42E6B0-EC9D-4075-BC1C-E4C907E8B556}" type="datetimeFigureOut">
              <a:rPr lang="en-US" smtClean="0"/>
              <a:t>10/6/2014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42E6B0-EC9D-4075-BC1C-E4C907E8B556}" type="datetimeFigureOut">
              <a:rPr lang="en-US" smtClean="0"/>
              <a:t>10/6/2014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AC9E72-2915-4A4B-8804-CD80C9934AE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 #1</a:t>
            </a:r>
            <a:endParaRPr lang="en-US" dirty="0"/>
          </a:p>
        </p:txBody>
      </p:sp>
      <p:sp>
        <p:nvSpPr>
          <p:cNvPr id="5" name="Content Placeholder 4"/>
          <p:cNvSpPr>
            <a:spLocks noGrp="1"/>
          </p:cNvSpPr>
          <p:nvPr>
            <p:ph sz="quarter" idx="1"/>
          </p:nvPr>
        </p:nvSpPr>
        <p:spPr>
          <a:xfrm>
            <a:off x="0" y="1295400"/>
            <a:ext cx="9144000" cy="5410200"/>
          </a:xfrm>
        </p:spPr>
        <p:txBody>
          <a:bodyPr/>
          <a:lstStyle/>
          <a:p>
            <a:r>
              <a:rPr lang="en-US" dirty="0" smtClean="0"/>
              <a:t>What are some things people mine for? </a:t>
            </a:r>
          </a:p>
          <a:p>
            <a:endParaRPr lang="en-US" dirty="0" smtClean="0"/>
          </a:p>
          <a:p>
            <a:r>
              <a:rPr lang="en-US" dirty="0" smtClean="0"/>
              <a:t>Identify and describe two adverse effects of coal mining.  One on humans, the other on the environment.</a:t>
            </a:r>
          </a:p>
          <a:p>
            <a:endParaRPr lang="en-US" dirty="0" smtClean="0"/>
          </a:p>
          <a:p>
            <a:r>
              <a:rPr lang="en-US" dirty="0" smtClean="0"/>
              <a:t>Why can mining be dangerous (identify two reasons)?</a:t>
            </a:r>
          </a:p>
          <a:p>
            <a:endParaRPr lang="en-US" dirty="0" smtClean="0"/>
          </a:p>
          <a:p>
            <a:r>
              <a:rPr lang="en-US" dirty="0" smtClean="0"/>
              <a:t>How do you think fossil fuels like coal and oil are formed?  Given your answer, what of the three main types of ROCK do you think coal is?  Explain your answer.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 Mining</a:t>
            </a:r>
            <a:r>
              <a:rPr lang="en-US" dirty="0" smtClean="0"/>
              <a:t>: Coal</a:t>
            </a:r>
            <a:endParaRPr lang="en-US" dirty="0"/>
          </a:p>
        </p:txBody>
      </p:sp>
      <p:sp>
        <p:nvSpPr>
          <p:cNvPr id="3" name="Content Placeholder 2"/>
          <p:cNvSpPr>
            <a:spLocks noGrp="1"/>
          </p:cNvSpPr>
          <p:nvPr>
            <p:ph type="body" idx="1"/>
          </p:nvPr>
        </p:nvSpPr>
        <p:spPr>
          <a:xfrm>
            <a:off x="0" y="1295400"/>
            <a:ext cx="4495800" cy="5410200"/>
          </a:xfrm>
        </p:spPr>
        <p:txBody>
          <a:bodyPr>
            <a:normAutofit lnSpcReduction="10000"/>
          </a:bodyPr>
          <a:lstStyle/>
          <a:p>
            <a:pPr>
              <a:buNone/>
            </a:pPr>
            <a:r>
              <a:rPr lang="en-US" sz="2800" b="1" u="sng" dirty="0" smtClean="0"/>
              <a:t>Slope </a:t>
            </a:r>
            <a:r>
              <a:rPr lang="en-US" sz="2800" b="1" u="sng" dirty="0" smtClean="0"/>
              <a:t>Mining </a:t>
            </a:r>
            <a:r>
              <a:rPr lang="en-US" sz="2800" dirty="0" smtClean="0"/>
              <a:t>– </a:t>
            </a:r>
            <a:r>
              <a:rPr lang="en-US" sz="2800" dirty="0" smtClean="0"/>
              <a:t>sloped tunnel built into earth. </a:t>
            </a:r>
          </a:p>
          <a:p>
            <a:pPr lvl="1"/>
            <a:r>
              <a:rPr lang="en-US" sz="2400" dirty="0" smtClean="0"/>
              <a:t>Railroad tracks/carts</a:t>
            </a:r>
          </a:p>
          <a:p>
            <a:pPr>
              <a:buNone/>
            </a:pPr>
            <a:endParaRPr lang="en-US" sz="2800" dirty="0" smtClean="0"/>
          </a:p>
          <a:p>
            <a:r>
              <a:rPr lang="en-US" sz="2800" dirty="0" smtClean="0"/>
              <a:t>Walls </a:t>
            </a:r>
            <a:r>
              <a:rPr lang="en-US" sz="2800" dirty="0" smtClean="0"/>
              <a:t>blasted, coal </a:t>
            </a:r>
            <a:r>
              <a:rPr lang="en-US" sz="2800" dirty="0" smtClean="0"/>
              <a:t>extracted (dynamite)</a:t>
            </a:r>
            <a:endParaRPr lang="en-US" sz="2800" dirty="0" smtClean="0"/>
          </a:p>
          <a:p>
            <a:endParaRPr lang="en-US" sz="2800" dirty="0" smtClean="0"/>
          </a:p>
          <a:p>
            <a:pPr lvl="1"/>
            <a:r>
              <a:rPr lang="en-US" sz="2400" dirty="0" smtClean="0"/>
              <a:t>Pros – less land disturbed, less waste (spoil)</a:t>
            </a:r>
          </a:p>
          <a:p>
            <a:endParaRPr lang="en-US" sz="2800" dirty="0" smtClean="0"/>
          </a:p>
          <a:p>
            <a:pPr lvl="1"/>
            <a:r>
              <a:rPr lang="en-US" sz="2400" dirty="0" smtClean="0"/>
              <a:t>Cons – dangerous, expensive</a:t>
            </a:r>
          </a:p>
          <a:p>
            <a:pPr lvl="1"/>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495800" y="1447800"/>
            <a:ext cx="4419600" cy="2590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5800" y="4114800"/>
            <a:ext cx="44386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Chilean Mining Accident</a:t>
            </a:r>
            <a:endParaRPr lang="en-US" dirty="0"/>
          </a:p>
        </p:txBody>
      </p:sp>
      <p:sp>
        <p:nvSpPr>
          <p:cNvPr id="3" name="Content Placeholder 2"/>
          <p:cNvSpPr>
            <a:spLocks noGrp="1"/>
          </p:cNvSpPr>
          <p:nvPr>
            <p:ph type="body" idx="1"/>
          </p:nvPr>
        </p:nvSpPr>
        <p:spPr>
          <a:xfrm>
            <a:off x="304800" y="1645920"/>
            <a:ext cx="4343400" cy="4907280"/>
          </a:xfrm>
        </p:spPr>
        <p:txBody>
          <a:bodyPr>
            <a:normAutofit fontScale="92500" lnSpcReduction="10000"/>
          </a:bodyPr>
          <a:lstStyle/>
          <a:p>
            <a:r>
              <a:rPr lang="en-US" dirty="0" smtClean="0"/>
              <a:t>August 5</a:t>
            </a:r>
            <a:r>
              <a:rPr lang="en-US" baseline="30000" dirty="0" smtClean="0"/>
              <a:t>th</a:t>
            </a:r>
            <a:r>
              <a:rPr lang="en-US" dirty="0" smtClean="0"/>
              <a:t>, 2010 – mine collapses</a:t>
            </a:r>
          </a:p>
          <a:p>
            <a:endParaRPr lang="en-US" dirty="0" smtClean="0"/>
          </a:p>
          <a:p>
            <a:endParaRPr lang="en-US" dirty="0"/>
          </a:p>
          <a:p>
            <a:r>
              <a:rPr lang="en-US" dirty="0" smtClean="0"/>
              <a:t>Copper/gold mine</a:t>
            </a:r>
          </a:p>
          <a:p>
            <a:endParaRPr lang="en-US" dirty="0" smtClean="0"/>
          </a:p>
          <a:p>
            <a:endParaRPr lang="en-US" dirty="0"/>
          </a:p>
          <a:p>
            <a:r>
              <a:rPr lang="en-US" dirty="0" smtClean="0"/>
              <a:t>33 miners, 69 days</a:t>
            </a:r>
          </a:p>
          <a:p>
            <a:pPr marL="0" indent="0">
              <a:buNone/>
            </a:pPr>
            <a:endParaRPr lang="en-US" dirty="0" smtClean="0"/>
          </a:p>
          <a:p>
            <a:pPr marL="0" indent="0">
              <a:buNone/>
            </a:pPr>
            <a:endParaRPr lang="en-US" dirty="0"/>
          </a:p>
          <a:p>
            <a:r>
              <a:rPr lang="en-US" dirty="0" smtClean="0"/>
              <a:t>Sex, drugs, PTSD</a:t>
            </a:r>
          </a:p>
          <a:p>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3733800"/>
            <a:ext cx="37338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371600"/>
            <a:ext cx="3733800" cy="2369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0755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Leaching</a:t>
            </a:r>
            <a:endParaRPr lang="en-US" dirty="0"/>
          </a:p>
        </p:txBody>
      </p:sp>
      <p:sp>
        <p:nvSpPr>
          <p:cNvPr id="3" name="Text Placeholder 2"/>
          <p:cNvSpPr>
            <a:spLocks noGrp="1"/>
          </p:cNvSpPr>
          <p:nvPr>
            <p:ph sz="half" idx="1"/>
          </p:nvPr>
        </p:nvSpPr>
        <p:spPr>
          <a:xfrm>
            <a:off x="152400" y="1645920"/>
            <a:ext cx="4343400" cy="4983480"/>
          </a:xfrm>
        </p:spPr>
        <p:txBody>
          <a:bodyPr>
            <a:normAutofit/>
          </a:bodyPr>
          <a:lstStyle/>
          <a:p>
            <a:r>
              <a:rPr lang="en-US" b="1" u="sng" dirty="0" smtClean="0"/>
              <a:t>In-Situ Leaching </a:t>
            </a:r>
            <a:r>
              <a:rPr lang="en-US" dirty="0" smtClean="0"/>
              <a:t>– Drill small holes into earth.  Extract minerals via water </a:t>
            </a:r>
            <a:r>
              <a:rPr lang="en-US" dirty="0" smtClean="0"/>
              <a:t>pressure/ammonia</a:t>
            </a:r>
          </a:p>
          <a:p>
            <a:pPr lvl="1"/>
            <a:r>
              <a:rPr lang="en-US" dirty="0" smtClean="0"/>
              <a:t>Uranium Mining</a:t>
            </a:r>
            <a:endParaRPr lang="en-US" dirty="0" smtClean="0"/>
          </a:p>
          <a:p>
            <a:endParaRPr lang="en-US" dirty="0"/>
          </a:p>
          <a:p>
            <a:pPr lvl="1"/>
            <a:r>
              <a:rPr lang="en-US" dirty="0" smtClean="0"/>
              <a:t>Pros: minimal gangue (waste), cheaper, less surface disturbance</a:t>
            </a:r>
          </a:p>
          <a:p>
            <a:endParaRPr lang="en-US" dirty="0"/>
          </a:p>
          <a:p>
            <a:pPr lvl="1"/>
            <a:r>
              <a:rPr lang="en-US" dirty="0" smtClean="0"/>
              <a:t>Cons: groundwater contamination</a:t>
            </a:r>
            <a:endParaRPr lang="en-US" dirty="0"/>
          </a:p>
        </p:txBody>
      </p:sp>
      <p:pic>
        <p:nvPicPr>
          <p:cNvPr id="2050" name="Picture 2" descr="http://www.accessscience.com/loadBinary.aspx?filename=YB030070FG0010.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676400"/>
            <a:ext cx="4419600" cy="495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397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pPr algn="l"/>
            <a:r>
              <a:rPr lang="en-US" dirty="0" smtClean="0"/>
              <a:t>Environmental Effects </a:t>
            </a:r>
            <a:r>
              <a:rPr lang="en-US" dirty="0" smtClean="0"/>
              <a:t/>
            </a:r>
            <a:br>
              <a:rPr lang="en-US" dirty="0" smtClean="0"/>
            </a:br>
            <a:r>
              <a:rPr lang="en-US" dirty="0" smtClean="0"/>
              <a:t>of </a:t>
            </a:r>
            <a:r>
              <a:rPr lang="en-US" dirty="0" smtClean="0"/>
              <a:t>Mining</a:t>
            </a:r>
            <a:endParaRPr lang="en-US" dirty="0"/>
          </a:p>
        </p:txBody>
      </p:sp>
      <p:sp>
        <p:nvSpPr>
          <p:cNvPr id="3" name="Content Placeholder 2"/>
          <p:cNvSpPr>
            <a:spLocks noGrp="1"/>
          </p:cNvSpPr>
          <p:nvPr>
            <p:ph type="body" idx="1"/>
          </p:nvPr>
        </p:nvSpPr>
        <p:spPr>
          <a:xfrm>
            <a:off x="0" y="1371600"/>
            <a:ext cx="4876800" cy="5334000"/>
          </a:xfrm>
        </p:spPr>
        <p:txBody>
          <a:bodyPr>
            <a:normAutofit lnSpcReduction="10000"/>
          </a:bodyPr>
          <a:lstStyle/>
          <a:p>
            <a:r>
              <a:rPr lang="en-US" dirty="0" smtClean="0"/>
              <a:t>Land disturbed</a:t>
            </a:r>
          </a:p>
          <a:p>
            <a:endParaRPr lang="en-US" dirty="0" smtClean="0"/>
          </a:p>
          <a:p>
            <a:r>
              <a:rPr lang="en-US" dirty="0" smtClean="0"/>
              <a:t>Noise and health problems</a:t>
            </a:r>
          </a:p>
          <a:p>
            <a:endParaRPr lang="en-US" dirty="0" smtClean="0"/>
          </a:p>
          <a:p>
            <a:r>
              <a:rPr lang="en-US" dirty="0" smtClean="0"/>
              <a:t>Contaminated groundwater (sulfuric acid</a:t>
            </a:r>
            <a:r>
              <a:rPr lang="en-US" dirty="0" smtClean="0"/>
              <a:t>) – acid mine drainage</a:t>
            </a:r>
            <a:endParaRPr lang="en-US" dirty="0" smtClean="0"/>
          </a:p>
          <a:p>
            <a:endParaRPr lang="en-US" dirty="0" smtClean="0"/>
          </a:p>
          <a:p>
            <a:r>
              <a:rPr lang="en-US" dirty="0" smtClean="0"/>
              <a:t>Methane – greenhouse </a:t>
            </a:r>
            <a:r>
              <a:rPr lang="en-US" dirty="0" smtClean="0"/>
              <a:t>gas</a:t>
            </a:r>
          </a:p>
          <a:p>
            <a:endParaRPr lang="en-US" dirty="0" smtClean="0"/>
          </a:p>
          <a:p>
            <a:r>
              <a:rPr lang="en-US" dirty="0" smtClean="0"/>
              <a:t>Water usage (mining, refining)</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0"/>
            <a:ext cx="44958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0" name="Picture 4" descr="http://web1.cnre.vt.edu/lsg/3104/GEOG%20Proj/Tim-AMD%20Pollution/Images/AMD-1.jpg"/>
          <p:cNvPicPr>
            <a:picLocks noChangeAspect="1" noChangeArrowheads="1"/>
          </p:cNvPicPr>
          <p:nvPr/>
        </p:nvPicPr>
        <p:blipFill>
          <a:blip r:embed="rId3" cstate="print"/>
          <a:srcRect/>
          <a:stretch>
            <a:fillRect/>
          </a:stretch>
        </p:blipFill>
        <p:spPr bwMode="auto">
          <a:xfrm>
            <a:off x="4648200" y="2743200"/>
            <a:ext cx="4495800" cy="4114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Miner’s Canary</a:t>
            </a:r>
            <a:endParaRPr lang="en-US" dirty="0"/>
          </a:p>
        </p:txBody>
      </p:sp>
      <p:sp>
        <p:nvSpPr>
          <p:cNvPr id="3" name="Content Placeholder 2"/>
          <p:cNvSpPr>
            <a:spLocks noGrp="1"/>
          </p:cNvSpPr>
          <p:nvPr>
            <p:ph type="body" idx="1"/>
          </p:nvPr>
        </p:nvSpPr>
        <p:spPr>
          <a:xfrm>
            <a:off x="228600" y="1645920"/>
            <a:ext cx="4419600" cy="4983480"/>
          </a:xfrm>
        </p:spPr>
        <p:txBody>
          <a:bodyPr>
            <a:normAutofit lnSpcReduction="10000"/>
          </a:bodyPr>
          <a:lstStyle/>
          <a:p>
            <a:r>
              <a:rPr lang="en-US" dirty="0" smtClean="0"/>
              <a:t>Sent into mines to detect safety</a:t>
            </a:r>
          </a:p>
          <a:p>
            <a:endParaRPr lang="en-US" dirty="0"/>
          </a:p>
          <a:p>
            <a:r>
              <a:rPr lang="en-US" dirty="0" smtClean="0"/>
              <a:t>Carbon monoxide, methane detector</a:t>
            </a:r>
          </a:p>
          <a:p>
            <a:endParaRPr lang="en-US" dirty="0"/>
          </a:p>
          <a:p>
            <a:r>
              <a:rPr lang="en-US" dirty="0" smtClean="0"/>
              <a:t>If bird is chirping, it is safe.  If not, it’s dead.  Sorry about it.</a:t>
            </a:r>
          </a:p>
          <a:p>
            <a:endParaRPr lang="en-US" dirty="0"/>
          </a:p>
          <a:p>
            <a:r>
              <a:rPr lang="en-US" dirty="0" smtClean="0"/>
              <a:t>Phased out in 1980’s</a:t>
            </a:r>
          </a:p>
          <a:p>
            <a:endParaRPr lang="en-US" dirty="0"/>
          </a:p>
          <a:p>
            <a:endParaRPr lang="en-US" dirty="0"/>
          </a:p>
        </p:txBody>
      </p:sp>
      <p:pic>
        <p:nvPicPr>
          <p:cNvPr id="1026" name="Picture 2" descr="http://www.birdchannel.com/images/canaryinacoalm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524000"/>
            <a:ext cx="4495800" cy="502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981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t>
            </a:r>
            <a:r>
              <a:rPr lang="en-US" dirty="0" smtClean="0"/>
              <a:t>Laws/Solutions</a:t>
            </a:r>
            <a:endParaRPr lang="en-US" dirty="0"/>
          </a:p>
        </p:txBody>
      </p:sp>
      <p:sp>
        <p:nvSpPr>
          <p:cNvPr id="3" name="Text Placeholder 2"/>
          <p:cNvSpPr>
            <a:spLocks noGrp="1"/>
          </p:cNvSpPr>
          <p:nvPr>
            <p:ph type="body" idx="1"/>
          </p:nvPr>
        </p:nvSpPr>
        <p:spPr/>
        <p:txBody>
          <a:bodyPr/>
          <a:lstStyle/>
          <a:p>
            <a:r>
              <a:rPr lang="en-US" b="1" u="sng" dirty="0" smtClean="0"/>
              <a:t>General Mining Law </a:t>
            </a:r>
            <a:r>
              <a:rPr lang="en-US" dirty="0" smtClean="0"/>
              <a:t>– free access to individuals and corporations on minerals upon discovery</a:t>
            </a:r>
          </a:p>
          <a:p>
            <a:pPr lvl="1"/>
            <a:r>
              <a:rPr lang="en-US" dirty="0" smtClean="0"/>
              <a:t>You discover it, you can dig for it.</a:t>
            </a:r>
          </a:p>
          <a:p>
            <a:pPr lvl="1"/>
            <a:r>
              <a:rPr lang="en-US" dirty="0" smtClean="0"/>
              <a:t>Implications?</a:t>
            </a:r>
          </a:p>
          <a:p>
            <a:endParaRPr lang="en-US" dirty="0"/>
          </a:p>
          <a:p>
            <a:r>
              <a:rPr lang="en-US" b="1" u="sng" dirty="0" smtClean="0"/>
              <a:t>Surface Mining Control and Reclamation Act </a:t>
            </a:r>
            <a:r>
              <a:rPr lang="en-US" dirty="0" smtClean="0"/>
              <a:t>– you dig it up, you </a:t>
            </a:r>
            <a:r>
              <a:rPr lang="en-US" dirty="0" err="1" smtClean="0"/>
              <a:t>gotta</a:t>
            </a:r>
            <a:r>
              <a:rPr lang="en-US" dirty="0" smtClean="0"/>
              <a:t> put it back</a:t>
            </a:r>
            <a:r>
              <a:rPr lang="en-US" dirty="0" smtClean="0"/>
              <a:t>.</a:t>
            </a:r>
          </a:p>
          <a:p>
            <a:endParaRPr lang="en-US" dirty="0" smtClean="0"/>
          </a:p>
          <a:p>
            <a:r>
              <a:rPr lang="en-US" b="1" u="sng" dirty="0" err="1" smtClean="0"/>
              <a:t>Phytoremediation</a:t>
            </a:r>
            <a:r>
              <a:rPr lang="en-US" dirty="0" smtClean="0"/>
              <a:t> – using plants to absorb toxic chemicals (twist flower – absorbs Ni/</a:t>
            </a:r>
            <a:r>
              <a:rPr lang="en-US" dirty="0" err="1" smtClean="0"/>
              <a:t>Pb</a:t>
            </a:r>
            <a:r>
              <a:rPr lang="en-US" dirty="0" smtClean="0"/>
              <a:t>)</a:t>
            </a:r>
            <a:endParaRPr lang="en-US" dirty="0"/>
          </a:p>
        </p:txBody>
      </p:sp>
    </p:spTree>
    <p:extLst>
      <p:ext uri="{BB962C8B-B14F-4D97-AF65-F5344CB8AC3E}">
        <p14:creationId xmlns="" xmlns:p14="http://schemas.microsoft.com/office/powerpoint/2010/main" val="2967133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a:t>
            </a:r>
            <a:endParaRPr lang="en-US" dirty="0"/>
          </a:p>
        </p:txBody>
      </p:sp>
      <p:sp>
        <p:nvSpPr>
          <p:cNvPr id="3" name="Text Placeholder 2"/>
          <p:cNvSpPr>
            <a:spLocks noGrp="1"/>
          </p:cNvSpPr>
          <p:nvPr>
            <p:ph type="body" idx="1"/>
          </p:nvPr>
        </p:nvSpPr>
        <p:spPr/>
        <p:txBody>
          <a:bodyPr>
            <a:normAutofit lnSpcReduction="10000"/>
          </a:bodyPr>
          <a:lstStyle/>
          <a:p>
            <a:r>
              <a:rPr lang="en-US" dirty="0" smtClean="0"/>
              <a:t>Describe in-situ leaching as a mining technique.  Name one pro and one con of this method.</a:t>
            </a:r>
          </a:p>
          <a:p>
            <a:endParaRPr lang="en-US" dirty="0" smtClean="0"/>
          </a:p>
          <a:p>
            <a:endParaRPr lang="en-US" dirty="0" smtClean="0"/>
          </a:p>
          <a:p>
            <a:r>
              <a:rPr lang="en-US" dirty="0" smtClean="0"/>
              <a:t>Why is the General Mining Law a potential problem for the environment?</a:t>
            </a:r>
          </a:p>
          <a:p>
            <a:endParaRPr lang="en-US" dirty="0" smtClean="0"/>
          </a:p>
          <a:p>
            <a:endParaRPr lang="en-US" dirty="0" smtClean="0"/>
          </a:p>
          <a:p>
            <a:r>
              <a:rPr lang="en-US" dirty="0" smtClean="0"/>
              <a:t>Name one environmental and one health consequence of mining.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#9</a:t>
            </a:r>
            <a:endParaRPr lang="en-US" dirty="0"/>
          </a:p>
        </p:txBody>
      </p:sp>
      <p:sp>
        <p:nvSpPr>
          <p:cNvPr id="3" name="Text Placeholder 2"/>
          <p:cNvSpPr>
            <a:spLocks noGrp="1"/>
          </p:cNvSpPr>
          <p:nvPr>
            <p:ph type="body" idx="1"/>
          </p:nvPr>
        </p:nvSpPr>
        <p:spPr/>
        <p:txBody>
          <a:bodyPr>
            <a:normAutofit/>
          </a:bodyPr>
          <a:lstStyle/>
          <a:p>
            <a:r>
              <a:rPr lang="en-US" dirty="0" smtClean="0"/>
              <a:t>You had to pay money if your cookie went out of the original cookie area.  What mining law mandated this?</a:t>
            </a:r>
          </a:p>
          <a:p>
            <a:endParaRPr lang="en-US" dirty="0" smtClean="0"/>
          </a:p>
          <a:p>
            <a:r>
              <a:rPr lang="en-US" dirty="0" smtClean="0"/>
              <a:t>What did the chocolate chips represent in the lab?  What about the other part of the cookie?</a:t>
            </a:r>
          </a:p>
          <a:p>
            <a:endParaRPr lang="en-US" dirty="0" smtClean="0"/>
          </a:p>
          <a:p>
            <a:r>
              <a:rPr lang="en-US" dirty="0" smtClean="0"/>
              <a:t>What part of this upcoming exam are you the least comfortable with? </a:t>
            </a:r>
            <a:r>
              <a:rPr lang="en-US" i="1" dirty="0" smtClean="0"/>
              <a:t>(ex. Half-life, topography, plates, earthquakes, volcanoes, etc)</a:t>
            </a:r>
            <a:endParaRPr lang="en-US" i="1" dirty="0"/>
          </a:p>
        </p:txBody>
      </p:sp>
    </p:spTree>
    <p:extLst>
      <p:ext uri="{BB962C8B-B14F-4D97-AF65-F5344CB8AC3E}">
        <p14:creationId xmlns="" xmlns:p14="http://schemas.microsoft.com/office/powerpoint/2010/main" val="1667114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2438400"/>
            <a:ext cx="6400800" cy="1752600"/>
          </a:xfrm>
        </p:spPr>
        <p:txBody>
          <a:bodyPr>
            <a:normAutofit/>
          </a:bodyPr>
          <a:lstStyle/>
          <a:p>
            <a:pPr algn="l"/>
            <a:r>
              <a:rPr lang="en-US" sz="5400" dirty="0" smtClean="0"/>
              <a:t>MINING</a:t>
            </a:r>
            <a:endParaRPr lang="en-US" sz="5400" dirty="0"/>
          </a:p>
        </p:txBody>
      </p:sp>
      <p:sp>
        <p:nvSpPr>
          <p:cNvPr id="4" name="Title 3"/>
          <p:cNvSpPr>
            <a:spLocks noGrp="1"/>
          </p:cNvSpPr>
          <p:nvPr>
            <p:ph type="ctrTitle"/>
          </p:nvPr>
        </p:nvSpPr>
        <p:spPr/>
        <p:txBody>
          <a:bodyPr/>
          <a:lstStyle/>
          <a:p>
            <a:r>
              <a:rPr lang="en-US" dirty="0" smtClean="0"/>
              <a:t>GEOSPHERE</a:t>
            </a:r>
            <a:br>
              <a:rPr lang="en-US" dirty="0" smtClean="0"/>
            </a:br>
            <a:r>
              <a:rPr lang="en-US" dirty="0" smtClean="0"/>
              <a:t>LAND USE</a:t>
            </a:r>
            <a:endParaRPr lang="en-US" dirty="0"/>
          </a:p>
        </p:txBody>
      </p:sp>
      <p:pic>
        <p:nvPicPr>
          <p:cNvPr id="30722" name="Picture 2" descr="http://www.mecaracking.com.au/article_files/57/gallery/mining.jpg"/>
          <p:cNvPicPr>
            <a:picLocks noChangeAspect="1" noChangeArrowheads="1"/>
          </p:cNvPicPr>
          <p:nvPr/>
        </p:nvPicPr>
        <p:blipFill>
          <a:blip r:embed="rId2" cstate="print"/>
          <a:srcRect/>
          <a:stretch>
            <a:fillRect/>
          </a:stretch>
        </p:blipFill>
        <p:spPr bwMode="auto">
          <a:xfrm>
            <a:off x="3962400" y="2590800"/>
            <a:ext cx="4953000" cy="3886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Topics</a:t>
            </a:r>
            <a:endParaRPr lang="en-US" dirty="0"/>
          </a:p>
        </p:txBody>
      </p:sp>
      <p:sp>
        <p:nvSpPr>
          <p:cNvPr id="3" name="Content Placeholder 2"/>
          <p:cNvSpPr>
            <a:spLocks noGrp="1"/>
          </p:cNvSpPr>
          <p:nvPr>
            <p:ph sz="quarter" idx="1"/>
          </p:nvPr>
        </p:nvSpPr>
        <p:spPr/>
        <p:txBody>
          <a:bodyPr/>
          <a:lstStyle/>
          <a:p>
            <a:r>
              <a:rPr lang="en-US" dirty="0" smtClean="0"/>
              <a:t>Mining</a:t>
            </a:r>
          </a:p>
          <a:p>
            <a:endParaRPr lang="en-US" dirty="0" smtClean="0"/>
          </a:p>
          <a:p>
            <a:r>
              <a:rPr lang="en-US" dirty="0" smtClean="0"/>
              <a:t>Forests/National Parks</a:t>
            </a:r>
          </a:p>
          <a:p>
            <a:endParaRPr lang="en-US" dirty="0" smtClean="0"/>
          </a:p>
          <a:p>
            <a:r>
              <a:rPr lang="en-US" dirty="0" smtClean="0"/>
              <a:t>Rangelands</a:t>
            </a:r>
          </a:p>
          <a:p>
            <a:endParaRPr lang="en-US" dirty="0" smtClean="0"/>
          </a:p>
          <a:p>
            <a:r>
              <a:rPr lang="en-US" dirty="0" smtClean="0"/>
              <a:t>Urban Planning</a:t>
            </a:r>
          </a:p>
          <a:p>
            <a:endParaRPr lang="en-US" dirty="0" smtClean="0"/>
          </a:p>
          <a:p>
            <a:r>
              <a:rPr lang="en-US" dirty="0" smtClean="0"/>
              <a:t>Solid Waste Planning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Resources</a:t>
            </a:r>
            <a:endParaRPr lang="en-US" dirty="0"/>
          </a:p>
        </p:txBody>
      </p:sp>
      <p:sp>
        <p:nvSpPr>
          <p:cNvPr id="3" name="Content Placeholder 2"/>
          <p:cNvSpPr>
            <a:spLocks noGrp="1"/>
          </p:cNvSpPr>
          <p:nvPr>
            <p:ph type="body" idx="1"/>
          </p:nvPr>
        </p:nvSpPr>
        <p:spPr>
          <a:xfrm>
            <a:off x="228600" y="1645920"/>
            <a:ext cx="4267200" cy="5059680"/>
          </a:xfrm>
        </p:spPr>
        <p:txBody>
          <a:bodyPr>
            <a:normAutofit/>
          </a:bodyPr>
          <a:lstStyle/>
          <a:p>
            <a:r>
              <a:rPr lang="en-US" b="1" u="sng" dirty="0" smtClean="0"/>
              <a:t>Mineral Resource </a:t>
            </a:r>
            <a:r>
              <a:rPr lang="en-US" dirty="0" smtClean="0"/>
              <a:t>– material that can be extracted &amp; used economically</a:t>
            </a:r>
          </a:p>
          <a:p>
            <a:pPr lvl="1"/>
            <a:r>
              <a:rPr lang="en-US" dirty="0" smtClean="0"/>
              <a:t> </a:t>
            </a:r>
            <a:r>
              <a:rPr lang="en-US" b="1" u="sng" dirty="0" smtClean="0"/>
              <a:t>Ore</a:t>
            </a:r>
            <a:r>
              <a:rPr lang="en-US" dirty="0" smtClean="0"/>
              <a:t> – metal-material</a:t>
            </a:r>
          </a:p>
          <a:p>
            <a:pPr lvl="1"/>
            <a:endParaRPr lang="en-US" dirty="0" smtClean="0"/>
          </a:p>
          <a:p>
            <a:r>
              <a:rPr lang="en-US" dirty="0" smtClean="0"/>
              <a:t>US, Germany, Russia = use 75% </a:t>
            </a:r>
            <a:r>
              <a:rPr lang="en-US" dirty="0" smtClean="0"/>
              <a:t>minerals</a:t>
            </a:r>
          </a:p>
          <a:p>
            <a:endParaRPr lang="en-US" dirty="0" smtClean="0"/>
          </a:p>
          <a:p>
            <a:r>
              <a:rPr lang="en-US" dirty="0" smtClean="0"/>
              <a:t>Producers: US, Australia, South Africa</a:t>
            </a:r>
            <a:endParaRPr lang="en-US" dirty="0" smtClean="0"/>
          </a:p>
          <a:p>
            <a:endParaRPr lang="en-US" dirty="0"/>
          </a:p>
          <a:p>
            <a:endParaRPr lang="en-US" dirty="0" smtClean="0"/>
          </a:p>
          <a:p>
            <a:endParaRPr lang="en-US" dirty="0"/>
          </a:p>
        </p:txBody>
      </p:sp>
      <p:pic>
        <p:nvPicPr>
          <p:cNvPr id="2050" name="Picture 2"/>
          <p:cNvPicPr>
            <a:picLocks noGrp="1" noChangeAspect="1" noChangeArrowheads="1"/>
          </p:cNvPicPr>
          <p:nvPr>
            <p:ph sz="half" idx="4294967295"/>
          </p:nvPr>
        </p:nvPicPr>
        <p:blipFill>
          <a:blip r:embed="rId2" cstate="print"/>
          <a:srcRect/>
          <a:stretch>
            <a:fillRect/>
          </a:stretch>
        </p:blipFill>
        <p:spPr bwMode="auto">
          <a:xfrm>
            <a:off x="4343400" y="3886200"/>
            <a:ext cx="4800600" cy="2971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343400" y="1524000"/>
            <a:ext cx="4800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Examples</a:t>
            </a:r>
            <a:endParaRPr lang="en-US" dirty="0"/>
          </a:p>
        </p:txBody>
      </p:sp>
      <p:sp>
        <p:nvSpPr>
          <p:cNvPr id="3" name="Text Placeholder 2"/>
          <p:cNvSpPr>
            <a:spLocks noGrp="1"/>
          </p:cNvSpPr>
          <p:nvPr>
            <p:ph type="body" idx="1"/>
          </p:nvPr>
        </p:nvSpPr>
        <p:spPr/>
        <p:txBody>
          <a:bodyPr/>
          <a:lstStyle/>
          <a:p>
            <a:r>
              <a:rPr lang="en-US" b="1" u="sng" dirty="0" smtClean="0"/>
              <a:t>Silver/Gold/Diamonds</a:t>
            </a:r>
            <a:r>
              <a:rPr lang="en-US" dirty="0" smtClean="0"/>
              <a:t> - jewelry</a:t>
            </a:r>
          </a:p>
          <a:p>
            <a:endParaRPr lang="en-US" dirty="0" smtClean="0"/>
          </a:p>
          <a:p>
            <a:r>
              <a:rPr lang="en-US" b="1" u="sng" dirty="0" smtClean="0"/>
              <a:t>Titanium/Iron</a:t>
            </a:r>
            <a:r>
              <a:rPr lang="en-US" dirty="0" smtClean="0"/>
              <a:t> – steel alloy</a:t>
            </a:r>
          </a:p>
          <a:p>
            <a:endParaRPr lang="en-US" dirty="0" smtClean="0"/>
          </a:p>
          <a:p>
            <a:r>
              <a:rPr lang="en-US" b="1" u="sng" dirty="0" smtClean="0"/>
              <a:t>Silicon</a:t>
            </a:r>
            <a:r>
              <a:rPr lang="en-US" dirty="0" smtClean="0"/>
              <a:t> – electronic devices</a:t>
            </a:r>
          </a:p>
          <a:p>
            <a:endParaRPr lang="en-US" dirty="0" smtClean="0"/>
          </a:p>
          <a:p>
            <a:r>
              <a:rPr lang="en-US" b="1" u="sng" dirty="0" smtClean="0"/>
              <a:t>Chromium</a:t>
            </a:r>
            <a:r>
              <a:rPr lang="en-US" dirty="0" smtClean="0"/>
              <a:t> – chrome plating</a:t>
            </a:r>
          </a:p>
          <a:p>
            <a:endParaRPr lang="en-US" dirty="0" smtClean="0"/>
          </a:p>
          <a:p>
            <a:r>
              <a:rPr lang="en-US" b="1" u="sng" dirty="0" smtClean="0"/>
              <a:t>Nickel</a:t>
            </a:r>
            <a:r>
              <a:rPr lang="en-US" dirty="0" smtClean="0"/>
              <a:t> – coins/metal plating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a:t>
            </a:r>
            <a:endParaRPr lang="en-US" dirty="0"/>
          </a:p>
        </p:txBody>
      </p:sp>
      <p:sp>
        <p:nvSpPr>
          <p:cNvPr id="3" name="Content Placeholder 2"/>
          <p:cNvSpPr>
            <a:spLocks noGrp="1"/>
          </p:cNvSpPr>
          <p:nvPr>
            <p:ph type="body" idx="1"/>
          </p:nvPr>
        </p:nvSpPr>
        <p:spPr>
          <a:xfrm>
            <a:off x="0" y="1524000"/>
            <a:ext cx="9144000" cy="5334000"/>
          </a:xfrm>
        </p:spPr>
        <p:txBody>
          <a:bodyPr>
            <a:normAutofit/>
          </a:bodyPr>
          <a:lstStyle/>
          <a:p>
            <a:r>
              <a:rPr lang="en-US" b="1" u="sng" dirty="0" smtClean="0"/>
              <a:t>Coal</a:t>
            </a:r>
            <a:r>
              <a:rPr lang="en-US" dirty="0" smtClean="0"/>
              <a:t> – metamorphic rock formed by dead vegetation in swampy </a:t>
            </a:r>
            <a:r>
              <a:rPr lang="en-US" dirty="0" smtClean="0"/>
              <a:t>biomes (Northeastern US / China)</a:t>
            </a:r>
            <a:endParaRPr lang="en-US" dirty="0" smtClean="0"/>
          </a:p>
          <a:p>
            <a:pPr lvl="1"/>
            <a:r>
              <a:rPr lang="en-US" dirty="0" smtClean="0"/>
              <a:t>High heat and pressure</a:t>
            </a:r>
          </a:p>
          <a:p>
            <a:pPr lvl="1"/>
            <a:endParaRPr lang="en-US" dirty="0" smtClean="0"/>
          </a:p>
          <a:p>
            <a:pPr>
              <a:buNone/>
            </a:pPr>
            <a:r>
              <a:rPr lang="en-US" dirty="0" smtClean="0"/>
              <a:t>Obtained via MINING</a:t>
            </a:r>
          </a:p>
          <a:p>
            <a:r>
              <a:rPr lang="en-US" b="1" u="sng" dirty="0" smtClean="0"/>
              <a:t>Surface Mining</a:t>
            </a:r>
          </a:p>
          <a:p>
            <a:pPr lvl="1"/>
            <a:r>
              <a:rPr lang="en-US" b="1" u="sng" dirty="0" smtClean="0"/>
              <a:t>Mountain Top Removal</a:t>
            </a:r>
            <a:r>
              <a:rPr lang="en-US" dirty="0" smtClean="0"/>
              <a:t> – mining in mountains for ore</a:t>
            </a:r>
            <a:endParaRPr lang="en-US" b="1" u="sng" dirty="0" smtClean="0"/>
          </a:p>
          <a:p>
            <a:pPr lvl="1"/>
            <a:r>
              <a:rPr lang="en-US" b="1" u="sng" dirty="0" smtClean="0"/>
              <a:t>Strip</a:t>
            </a:r>
            <a:r>
              <a:rPr lang="en-US" dirty="0" smtClean="0"/>
              <a:t> – removing large overlying strip of land for ore underneath</a:t>
            </a:r>
            <a:endParaRPr lang="en-US" dirty="0" smtClean="0"/>
          </a:p>
          <a:p>
            <a:r>
              <a:rPr lang="en-US" b="1" u="sng" dirty="0" smtClean="0"/>
              <a:t>Open-Pit</a:t>
            </a:r>
            <a:r>
              <a:rPr lang="en-US" dirty="0" smtClean="0"/>
              <a:t> – drill holes to remove ore</a:t>
            </a:r>
          </a:p>
          <a:p>
            <a:r>
              <a:rPr lang="en-US" b="1" u="sng" dirty="0" smtClean="0"/>
              <a:t>Slope Mine </a:t>
            </a:r>
            <a:r>
              <a:rPr lang="en-US" dirty="0" smtClean="0"/>
              <a:t>– cutting into ground at an angle</a:t>
            </a:r>
          </a:p>
          <a:p>
            <a:pPr lvl="1"/>
            <a:r>
              <a:rPr lang="en-US" dirty="0" smtClean="0"/>
              <a:t>Ship minerals off in carts</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Mountaintop Removal</a:t>
            </a:r>
            <a:endParaRPr lang="en-US" dirty="0"/>
          </a:p>
        </p:txBody>
      </p:sp>
      <p:sp>
        <p:nvSpPr>
          <p:cNvPr id="3" name="Text Placeholder 2"/>
          <p:cNvSpPr>
            <a:spLocks noGrp="1"/>
          </p:cNvSpPr>
          <p:nvPr>
            <p:ph sz="half" idx="1"/>
          </p:nvPr>
        </p:nvSpPr>
        <p:spPr>
          <a:xfrm>
            <a:off x="0" y="1371600"/>
            <a:ext cx="4876800" cy="5486400"/>
          </a:xfrm>
        </p:spPr>
        <p:txBody>
          <a:bodyPr>
            <a:normAutofit/>
          </a:bodyPr>
          <a:lstStyle/>
          <a:p>
            <a:r>
              <a:rPr lang="en-US" b="1" u="sng" dirty="0" smtClean="0"/>
              <a:t>Mountain top Mining </a:t>
            </a:r>
            <a:r>
              <a:rPr lang="en-US" dirty="0" smtClean="0"/>
              <a:t>– removing mountain top to extract coal underneath</a:t>
            </a:r>
          </a:p>
          <a:p>
            <a:endParaRPr lang="en-US" dirty="0" smtClean="0"/>
          </a:p>
          <a:p>
            <a:r>
              <a:rPr lang="en-US" dirty="0" smtClean="0"/>
              <a:t>VERY destructive</a:t>
            </a:r>
          </a:p>
          <a:p>
            <a:endParaRPr lang="en-US" dirty="0" smtClean="0"/>
          </a:p>
          <a:p>
            <a:pPr>
              <a:buNone/>
            </a:pPr>
            <a:r>
              <a:rPr lang="en-US" b="1" u="sng" dirty="0" smtClean="0"/>
              <a:t>Overburden</a:t>
            </a:r>
            <a:r>
              <a:rPr lang="en-US" dirty="0" smtClean="0"/>
              <a:t> – excess stuff</a:t>
            </a:r>
            <a:endParaRPr lang="en-US" dirty="0" smtClean="0"/>
          </a:p>
          <a:p>
            <a:r>
              <a:rPr lang="en-US" dirty="0" smtClean="0"/>
              <a:t>Destroys existing trees</a:t>
            </a:r>
          </a:p>
          <a:p>
            <a:r>
              <a:rPr lang="en-US" dirty="0" smtClean="0"/>
              <a:t>Coal sludge in water</a:t>
            </a:r>
          </a:p>
          <a:p>
            <a:r>
              <a:rPr lang="en-US" dirty="0" smtClean="0"/>
              <a:t>Acid Rain</a:t>
            </a:r>
          </a:p>
          <a:p>
            <a:r>
              <a:rPr lang="en-US" dirty="0" smtClean="0"/>
              <a:t>Blocks flow of water </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1026" name="Picture 2" descr="http://4.bp.blogspot.com/-ZC32VmV7VFo/TfEnmn-VCdI/AAAAAAAAACc/AAte5K5zC9U/s1600/marsh-fork3.jpg"/>
          <p:cNvPicPr>
            <a:picLocks noChangeAspect="1" noChangeArrowheads="1"/>
          </p:cNvPicPr>
          <p:nvPr/>
        </p:nvPicPr>
        <p:blipFill>
          <a:blip r:embed="rId2" cstate="print"/>
          <a:srcRect/>
          <a:stretch>
            <a:fillRect/>
          </a:stretch>
        </p:blipFill>
        <p:spPr bwMode="auto">
          <a:xfrm>
            <a:off x="5029200" y="1143000"/>
            <a:ext cx="4114800" cy="5562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 Mining Pictured</a:t>
            </a:r>
            <a:endParaRPr lang="en-US" dirty="0"/>
          </a:p>
        </p:txBody>
      </p:sp>
      <p:pic>
        <p:nvPicPr>
          <p:cNvPr id="3074" name="Picture 2"/>
          <p:cNvPicPr>
            <a:picLocks noGrp="1" noChangeAspect="1" noChangeArrowheads="1"/>
          </p:cNvPicPr>
          <p:nvPr>
            <p:ph idx="4294967295"/>
          </p:nvPr>
        </p:nvPicPr>
        <p:blipFill>
          <a:blip r:embed="rId3" cstate="print"/>
          <a:srcRect/>
          <a:stretch>
            <a:fillRect/>
          </a:stretch>
        </p:blipFill>
        <p:spPr bwMode="auto">
          <a:xfrm>
            <a:off x="685800" y="1646238"/>
            <a:ext cx="8458200" cy="5211762"/>
          </a:xfrm>
          <a:prstGeom prst="rect">
            <a:avLst/>
          </a:prstGeom>
          <a:noFill/>
          <a:ln w="9525">
            <a:noFill/>
            <a:miter lim="800000"/>
            <a:headEnd/>
            <a:tailEnd/>
          </a:ln>
        </p:spPr>
      </p:pic>
      <p:sp>
        <p:nvSpPr>
          <p:cNvPr id="5" name="TextBox 4"/>
          <p:cNvSpPr txBox="1"/>
          <p:nvPr/>
        </p:nvSpPr>
        <p:spPr>
          <a:xfrm>
            <a:off x="533400" y="1676400"/>
            <a:ext cx="2743200" cy="923330"/>
          </a:xfrm>
          <a:prstGeom prst="rect">
            <a:avLst/>
          </a:prstGeom>
          <a:noFill/>
          <a:ln>
            <a:solidFill>
              <a:schemeClr val="bg1"/>
            </a:solidFill>
          </a:ln>
        </p:spPr>
        <p:txBody>
          <a:bodyPr wrap="square" rtlCol="0">
            <a:spAutoFit/>
          </a:bodyPr>
          <a:lstStyle/>
          <a:p>
            <a:pPr algn="ctr"/>
            <a:r>
              <a:rPr lang="en-US" b="1" u="sng" dirty="0" smtClean="0"/>
              <a:t>Overburden/Gangue</a:t>
            </a:r>
            <a:r>
              <a:rPr lang="en-US" dirty="0" smtClean="0"/>
              <a:t> </a:t>
            </a:r>
            <a:r>
              <a:rPr lang="en-US" dirty="0" smtClean="0"/>
              <a:t>– soil and rock </a:t>
            </a:r>
            <a:r>
              <a:rPr lang="en-US" dirty="0" smtClean="0"/>
              <a:t>above the ore</a:t>
            </a:r>
            <a:endParaRPr lang="en-US" dirty="0"/>
          </a:p>
        </p:txBody>
      </p:sp>
      <p:cxnSp>
        <p:nvCxnSpPr>
          <p:cNvPr id="7" name="Straight Arrow Connector 6"/>
          <p:cNvCxnSpPr/>
          <p:nvPr/>
        </p:nvCxnSpPr>
        <p:spPr>
          <a:xfrm>
            <a:off x="3276600" y="2133600"/>
            <a:ext cx="5334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5181600"/>
            <a:ext cx="2743200" cy="369332"/>
          </a:xfrm>
          <a:prstGeom prst="rect">
            <a:avLst/>
          </a:prstGeom>
          <a:noFill/>
          <a:ln>
            <a:solidFill>
              <a:schemeClr val="bg1"/>
            </a:solidFill>
          </a:ln>
        </p:spPr>
        <p:txBody>
          <a:bodyPr wrap="square" rtlCol="0">
            <a:spAutoFit/>
          </a:bodyPr>
          <a:lstStyle/>
          <a:p>
            <a:pPr algn="ctr"/>
            <a:r>
              <a:rPr lang="en-US" b="1" u="sng" dirty="0" smtClean="0"/>
              <a:t>Spoils</a:t>
            </a:r>
            <a:r>
              <a:rPr lang="en-US" dirty="0" smtClean="0"/>
              <a:t> – waste material</a:t>
            </a:r>
            <a:endParaRPr lang="en-US" dirty="0"/>
          </a:p>
        </p:txBody>
      </p:sp>
      <p:cxnSp>
        <p:nvCxnSpPr>
          <p:cNvPr id="9" name="Straight Arrow Connector 8"/>
          <p:cNvCxnSpPr/>
          <p:nvPr/>
        </p:nvCxnSpPr>
        <p:spPr>
          <a:xfrm flipV="1">
            <a:off x="2209800" y="4495800"/>
            <a:ext cx="60960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91200" y="5562600"/>
            <a:ext cx="3048000" cy="646331"/>
          </a:xfrm>
          <a:prstGeom prst="rect">
            <a:avLst/>
          </a:prstGeom>
          <a:noFill/>
          <a:ln>
            <a:solidFill>
              <a:schemeClr val="bg1"/>
            </a:solidFill>
          </a:ln>
        </p:spPr>
        <p:txBody>
          <a:bodyPr wrap="square" rtlCol="0">
            <a:spAutoFit/>
          </a:bodyPr>
          <a:lstStyle/>
          <a:p>
            <a:pPr algn="ctr"/>
            <a:r>
              <a:rPr lang="en-US" b="1" u="sng" dirty="0" smtClean="0"/>
              <a:t>Ore Seam</a:t>
            </a:r>
            <a:r>
              <a:rPr lang="en-US" dirty="0" smtClean="0"/>
              <a:t> – layers of ore between gangue layers</a:t>
            </a:r>
            <a:endParaRPr lang="en-US" dirty="0"/>
          </a:p>
        </p:txBody>
      </p:sp>
      <p:cxnSp>
        <p:nvCxnSpPr>
          <p:cNvPr id="13" name="Straight Arrow Connector 12"/>
          <p:cNvCxnSpPr/>
          <p:nvPr/>
        </p:nvCxnSpPr>
        <p:spPr>
          <a:xfrm flipH="1" flipV="1">
            <a:off x="7086600" y="4419600"/>
            <a:ext cx="228600" cy="1143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800" y="6096000"/>
            <a:ext cx="2743200" cy="369332"/>
          </a:xfrm>
          <a:prstGeom prst="rect">
            <a:avLst/>
          </a:prstGeom>
          <a:noFill/>
          <a:ln>
            <a:solidFill>
              <a:schemeClr val="bg1"/>
            </a:solidFill>
          </a:ln>
        </p:spPr>
        <p:txBody>
          <a:bodyPr wrap="square" rtlCol="0">
            <a:spAutoFit/>
          </a:bodyPr>
          <a:lstStyle/>
          <a:p>
            <a:pPr algn="ctr"/>
            <a:r>
              <a:rPr lang="en-US" b="1" u="sng" dirty="0" smtClean="0"/>
              <a:t>Pit</a:t>
            </a:r>
            <a:r>
              <a:rPr lang="en-US" dirty="0" smtClean="0"/>
              <a:t> – ore site</a:t>
            </a:r>
            <a:endParaRPr lang="en-US" dirty="0"/>
          </a:p>
        </p:txBody>
      </p:sp>
      <p:cxnSp>
        <p:nvCxnSpPr>
          <p:cNvPr id="16" name="Straight Arrow Connector 15"/>
          <p:cNvCxnSpPr/>
          <p:nvPr/>
        </p:nvCxnSpPr>
        <p:spPr>
          <a:xfrm flipV="1">
            <a:off x="2895600" y="4724400"/>
            <a:ext cx="2209800" cy="1371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Pit Mining Pictured</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2770" name="Picture 2" descr="http://www.mining-technology.com/uploads/newsarticle/1061865/images/211382/large/4l-udachny.jpg"/>
          <p:cNvPicPr>
            <a:picLocks noChangeAspect="1" noChangeArrowheads="1"/>
          </p:cNvPicPr>
          <p:nvPr/>
        </p:nvPicPr>
        <p:blipFill>
          <a:blip r:embed="rId2" cstate="print"/>
          <a:srcRect/>
          <a:stretch>
            <a:fillRect/>
          </a:stretch>
        </p:blipFill>
        <p:spPr bwMode="auto">
          <a:xfrm>
            <a:off x="609600" y="1219200"/>
            <a:ext cx="8001000" cy="5029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1656</TotalTime>
  <Words>618</Words>
  <Application>Microsoft Office PowerPoint</Application>
  <PresentationFormat>On-screen Show (4:3)</PresentationFormat>
  <Paragraphs>135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Warm Up #1</vt:lpstr>
      <vt:lpstr>GEOSPHERE LAND USE</vt:lpstr>
      <vt:lpstr>Land Use Topics</vt:lpstr>
      <vt:lpstr>Mineral Resources</vt:lpstr>
      <vt:lpstr>Mineral Examples</vt:lpstr>
      <vt:lpstr>Coal</vt:lpstr>
      <vt:lpstr>Mountaintop Removal</vt:lpstr>
      <vt:lpstr>Strip Mining Pictured</vt:lpstr>
      <vt:lpstr>Open Pit Mining Pictured</vt:lpstr>
      <vt:lpstr>Slope Mining: Coal</vt:lpstr>
      <vt:lpstr>Chilean Mining Accident</vt:lpstr>
      <vt:lpstr>Leaching</vt:lpstr>
      <vt:lpstr>Environmental Effects  of Mining</vt:lpstr>
      <vt:lpstr>Miner’s Canary</vt:lpstr>
      <vt:lpstr>Mining Laws/Solutions</vt:lpstr>
      <vt:lpstr>Warm Up #8</vt:lpstr>
      <vt:lpstr>Warm Up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GEOSPHERE LAND USE</dc:title>
  <dc:creator>Windows User</dc:creator>
  <cp:lastModifiedBy>Windows User</cp:lastModifiedBy>
  <cp:revision>3</cp:revision>
  <dcterms:created xsi:type="dcterms:W3CDTF">2014-10-06T15:08:30Z</dcterms:created>
  <dcterms:modified xsi:type="dcterms:W3CDTF">2014-10-07T18:45:23Z</dcterms:modified>
</cp:coreProperties>
</file>