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ABC5-8CFA-42A6-9C76-981BEF62CC79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E168AD-C8BE-477F-BBE2-BB164C84ECA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ABC5-8CFA-42A6-9C76-981BEF62CC79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68AD-C8BE-477F-BBE2-BB164C84E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ABC5-8CFA-42A6-9C76-981BEF62CC79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68AD-C8BE-477F-BBE2-BB164C84E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54ABC5-8CFA-42A6-9C76-981BEF62CC79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2E168AD-C8BE-477F-BBE2-BB164C84ECA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ABC5-8CFA-42A6-9C76-981BEF62CC79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68AD-C8BE-477F-BBE2-BB164C84ECA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ABC5-8CFA-42A6-9C76-981BEF62CC79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68AD-C8BE-477F-BBE2-BB164C84ECA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68AD-C8BE-477F-BBE2-BB164C84EC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ABC5-8CFA-42A6-9C76-981BEF62CC79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ABC5-8CFA-42A6-9C76-981BEF62CC79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68AD-C8BE-477F-BBE2-BB164C84ECA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ABC5-8CFA-42A6-9C76-981BEF62CC79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68AD-C8BE-477F-BBE2-BB164C84E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54ABC5-8CFA-42A6-9C76-981BEF62CC79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E168AD-C8BE-477F-BBE2-BB164C84ECA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ABC5-8CFA-42A6-9C76-981BEF62CC79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E168AD-C8BE-477F-BBE2-BB164C84ECA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954ABC5-8CFA-42A6-9C76-981BEF62CC79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2E168AD-C8BE-477F-BBE2-BB164C84ECA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email10.smmusd.org/owa/redir.aspx?C=oFa_BRiTg0i8YsOTzQFrP9xoB-uOutEIl5s0bHl0n-3XxPco6f4YskhIrglxJO7VylVvnNR_Kr4.&amp;URL=http%3a%2f%2fsfglobe.com%2f%3fid%3d14064%26src%3dshare_fb_new_14064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real National Park, like Yosemite or Yellowstone, what do you think most of the land is used for?   Why do you think so?</a:t>
            </a:r>
          </a:p>
          <a:p>
            <a:endParaRPr lang="en-US" dirty="0" smtClean="0"/>
          </a:p>
          <a:p>
            <a:r>
              <a:rPr lang="en-US" dirty="0" smtClean="0"/>
              <a:t>Why do you think tourism and camping are allowed in National Parks?  What are the drawbacks of allowing this?</a:t>
            </a:r>
          </a:p>
          <a:p>
            <a:endParaRPr lang="en-US" dirty="0" smtClean="0"/>
          </a:p>
          <a:p>
            <a:r>
              <a:rPr lang="en-US" i="1" dirty="0" smtClean="0"/>
              <a:t>History Question</a:t>
            </a:r>
            <a:r>
              <a:rPr lang="en-US" dirty="0" smtClean="0"/>
              <a:t>: After the Louisiana Purchase, how did Americans view the West in the 1800s?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 </a:t>
            </a:r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arm6.static.flickr.com/5241/5371008856_f6f10251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4000" cy="853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541020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US and Land Use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381000"/>
            <a:ext cx="4267200" cy="5516563"/>
          </a:xfrm>
        </p:spPr>
        <p:txBody>
          <a:bodyPr>
            <a:normAutofit/>
          </a:bodyPr>
          <a:lstStyle/>
          <a:p>
            <a:pPr algn="r"/>
            <a:r>
              <a:rPr lang="en-US" b="1" u="sng" dirty="0" smtClean="0"/>
              <a:t>42% </a:t>
            </a:r>
            <a:r>
              <a:rPr lang="en-US" dirty="0" smtClean="0"/>
              <a:t>of US land used for:</a:t>
            </a:r>
          </a:p>
          <a:p>
            <a:pPr lvl="1" algn="r"/>
            <a:r>
              <a:rPr lang="en-US" dirty="0" smtClean="0">
                <a:solidFill>
                  <a:schemeClr val="tx1"/>
                </a:solidFill>
              </a:rPr>
              <a:t>Public Use</a:t>
            </a:r>
          </a:p>
          <a:p>
            <a:pPr lvl="1" algn="r"/>
            <a:r>
              <a:rPr lang="en-US" dirty="0" smtClean="0">
                <a:solidFill>
                  <a:schemeClr val="tx1"/>
                </a:solidFill>
              </a:rPr>
              <a:t>Enjoyment</a:t>
            </a:r>
          </a:p>
          <a:p>
            <a:pPr lvl="1" algn="r"/>
            <a:r>
              <a:rPr lang="en-US" dirty="0" smtClean="0">
                <a:solidFill>
                  <a:schemeClr val="tx1"/>
                </a:solidFill>
              </a:rPr>
              <a:t>Wildlife Conservation</a:t>
            </a:r>
          </a:p>
          <a:p>
            <a:pPr lvl="1" algn="r"/>
            <a:endParaRPr lang="en-US" dirty="0">
              <a:solidFill>
                <a:schemeClr val="tx1"/>
              </a:solidFill>
            </a:endParaRPr>
          </a:p>
          <a:p>
            <a:pPr algn="r"/>
            <a:r>
              <a:rPr lang="en-US" u="sng" dirty="0" smtClean="0"/>
              <a:t>Types of Land</a:t>
            </a:r>
            <a:r>
              <a:rPr lang="en-US" dirty="0" smtClean="0"/>
              <a:t>:</a:t>
            </a:r>
          </a:p>
          <a:p>
            <a:pPr lvl="1" algn="r"/>
            <a:r>
              <a:rPr lang="en-US" dirty="0" smtClean="0">
                <a:solidFill>
                  <a:schemeClr val="tx1"/>
                </a:solidFill>
              </a:rPr>
              <a:t>Multiple-Use</a:t>
            </a:r>
          </a:p>
          <a:p>
            <a:pPr lvl="1" algn="r"/>
            <a:r>
              <a:rPr lang="en-US" dirty="0" smtClean="0">
                <a:solidFill>
                  <a:schemeClr val="tx1"/>
                </a:solidFill>
              </a:rPr>
              <a:t>Moderately Restricted-Use</a:t>
            </a:r>
          </a:p>
          <a:p>
            <a:pPr lvl="1" algn="r"/>
            <a:r>
              <a:rPr lang="en-US" dirty="0" smtClean="0">
                <a:solidFill>
                  <a:schemeClr val="tx1"/>
                </a:solidFill>
              </a:rPr>
              <a:t>Restricted-Use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Restricted Use Lands</a:t>
            </a:r>
            <a:br>
              <a:rPr lang="en-US" dirty="0" smtClean="0"/>
            </a:br>
            <a:r>
              <a:rPr lang="en-US" dirty="0" smtClean="0"/>
              <a:t>National Park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8006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All major national parks</a:t>
            </a:r>
          </a:p>
          <a:p>
            <a:endParaRPr lang="en-US" sz="3200" dirty="0"/>
          </a:p>
          <a:p>
            <a:r>
              <a:rPr lang="en-US" sz="3200" dirty="0" smtClean="0"/>
              <a:t>ONLY camping, hiking, fishing and </a:t>
            </a:r>
            <a:r>
              <a:rPr lang="en-US" sz="3200" dirty="0" smtClean="0"/>
              <a:t>boating</a:t>
            </a:r>
          </a:p>
          <a:p>
            <a:pPr lvl="1"/>
            <a:r>
              <a:rPr lang="en-US" sz="3000" dirty="0" smtClean="0"/>
              <a:t>Need permits</a:t>
            </a:r>
            <a:endParaRPr lang="en-US" sz="3000" dirty="0" smtClean="0"/>
          </a:p>
          <a:p>
            <a:endParaRPr lang="en-US" sz="3200" dirty="0"/>
          </a:p>
          <a:p>
            <a:r>
              <a:rPr lang="en-US" sz="3200" b="1" u="sng" dirty="0" smtClean="0"/>
              <a:t>Wilderness Act </a:t>
            </a:r>
            <a:r>
              <a:rPr lang="en-US" sz="3200" dirty="0" smtClean="0"/>
              <a:t>– defined as land “untrammeled by man…where he is a visitor…”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Goal: preserved, untouched, for curren</a:t>
            </a:r>
            <a:r>
              <a:rPr lang="en-US" sz="3200" dirty="0" smtClean="0"/>
              <a:t>t and future enjoyment</a:t>
            </a:r>
            <a:endParaRPr lang="en-US" sz="32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04800"/>
            <a:ext cx="4343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419600" y="57150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Yeah, I’m a really cool geyser. 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</a:rPr>
              <a:t>Wanna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 visit me?  You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</a:rPr>
              <a:t>gotta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 walk</a:t>
            </a:r>
            <a:r>
              <a:rPr lang="en-US" sz="2400" i="1" dirty="0" smtClean="0">
                <a:solidFill>
                  <a:srgbClr val="FF0000"/>
                </a:solidFill>
              </a:rPr>
              <a:t>.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Hands-Off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517136" cy="685800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Natural Regulation </a:t>
            </a:r>
            <a:r>
              <a:rPr lang="en-US" sz="3200" dirty="0" smtClean="0"/>
              <a:t>– letting nature take its course</a:t>
            </a:r>
          </a:p>
          <a:p>
            <a:endParaRPr lang="en-US" sz="3200" dirty="0"/>
          </a:p>
          <a:p>
            <a:r>
              <a:rPr lang="en-US" sz="3200" dirty="0" smtClean="0"/>
              <a:t>Policy of National Park Service</a:t>
            </a:r>
          </a:p>
          <a:p>
            <a:endParaRPr lang="en-US" sz="3200" dirty="0"/>
          </a:p>
          <a:p>
            <a:r>
              <a:rPr lang="en-US" sz="3200" dirty="0" smtClean="0"/>
              <a:t>Let it be? Or Human efforts to save ecosystem</a:t>
            </a:r>
            <a:r>
              <a:rPr lang="en-US" sz="3200" dirty="0" smtClean="0"/>
              <a:t>?</a:t>
            </a:r>
          </a:p>
          <a:p>
            <a:endParaRPr lang="en-US" sz="3200" dirty="0" smtClean="0"/>
          </a:p>
          <a:p>
            <a:r>
              <a:rPr lang="en-US" sz="3200" dirty="0" smtClean="0"/>
              <a:t>Yellowstone wolves…to save or not to save?</a:t>
            </a:r>
            <a:endParaRPr lang="en-US" sz="3200" dirty="0"/>
          </a:p>
        </p:txBody>
      </p:sp>
      <p:pic>
        <p:nvPicPr>
          <p:cNvPr id="33794" name="Picture 2" descr="http://marshallramsey.com/wp-content/uploads/kudzu-covered-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4305300" cy="3733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55626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Kudzu – the plant version of a hydra – it just keeps growing!</a:t>
            </a:r>
            <a:endParaRPr lang="en-US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Yellowstone Wolves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00600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Rocky Mountain Wolf – on verge of extinction</a:t>
            </a:r>
          </a:p>
          <a:p>
            <a:pPr lvl="1"/>
            <a:r>
              <a:rPr lang="en-US" sz="2800" dirty="0" smtClean="0"/>
              <a:t>Cause: humans (hunting)</a:t>
            </a:r>
          </a:p>
          <a:p>
            <a:endParaRPr lang="en-US" sz="2800" dirty="0" smtClean="0"/>
          </a:p>
          <a:p>
            <a:r>
              <a:rPr lang="en-US" sz="2800" b="1" u="sng" dirty="0" smtClean="0"/>
              <a:t>Endangered Species Act </a:t>
            </a:r>
            <a:r>
              <a:rPr lang="en-US" sz="2800" dirty="0" smtClean="0"/>
              <a:t>– if species endangered, US Fish and Wildlife REQUIRED to try to save it</a:t>
            </a:r>
          </a:p>
          <a:p>
            <a:endParaRPr lang="en-US" sz="2800" dirty="0" smtClean="0"/>
          </a:p>
          <a:p>
            <a:r>
              <a:rPr lang="en-US" sz="2800" dirty="0" smtClean="0"/>
              <a:t>Introduced to Yellowstone for rehab… thriving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4876800"/>
            <a:ext cx="4876800" cy="121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i="1" dirty="0" smtClean="0">
                <a:solidFill>
                  <a:srgbClr val="FFFF00"/>
                </a:solidFill>
              </a:rPr>
              <a:t>“Yellowstone…thank YOUUUUUUUUUUU!!!!</a:t>
            </a:r>
            <a:endParaRPr lang="en-US" sz="3200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yellowstoneinsider.com/wp-content/uploads/2009/05/wolf-how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0"/>
            <a:ext cx="43434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Ecosystem Preservation:</a:t>
            </a:r>
            <a:br>
              <a:rPr lang="en-US" dirty="0" smtClean="0"/>
            </a:br>
            <a:r>
              <a:rPr lang="en-US" dirty="0" smtClean="0"/>
              <a:t>Invasive Species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8006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u="sng" dirty="0" smtClean="0"/>
              <a:t>Invasive Species </a:t>
            </a:r>
            <a:r>
              <a:rPr lang="en-US" sz="3200" dirty="0" smtClean="0"/>
              <a:t>– Species introduced to ecosystem, thrives TOO well</a:t>
            </a:r>
          </a:p>
          <a:p>
            <a:endParaRPr lang="en-US" sz="3200" dirty="0"/>
          </a:p>
          <a:p>
            <a:r>
              <a:rPr lang="en-US" sz="3200" dirty="0" smtClean="0"/>
              <a:t>Usurps resources from previously existing species</a:t>
            </a:r>
          </a:p>
          <a:p>
            <a:endParaRPr lang="en-US" sz="3200" dirty="0"/>
          </a:p>
          <a:p>
            <a:r>
              <a:rPr lang="en-US" sz="3200" dirty="0" smtClean="0"/>
              <a:t>Ex. </a:t>
            </a:r>
            <a:r>
              <a:rPr lang="en-US" sz="3200" dirty="0" smtClean="0"/>
              <a:t>Wolves and Elk </a:t>
            </a:r>
            <a:r>
              <a:rPr lang="en-US" sz="3200" dirty="0" smtClean="0"/>
              <a:t>in </a:t>
            </a:r>
            <a:r>
              <a:rPr lang="en-US" sz="3200" dirty="0" smtClean="0"/>
              <a:t>Yellowstone</a:t>
            </a:r>
          </a:p>
          <a:p>
            <a:r>
              <a:rPr lang="en-US" sz="3200" dirty="0" smtClean="0">
                <a:hlinkClick r:id="rId2"/>
              </a:rPr>
              <a:t>http://sfglobe.com/?id=14064&amp;src=share_fb_new_14064</a:t>
            </a:r>
            <a:endParaRPr lang="en-US" sz="3200" dirty="0"/>
          </a:p>
        </p:txBody>
      </p:sp>
      <p:pic>
        <p:nvPicPr>
          <p:cNvPr id="27650" name="Picture 2" descr="http://upload.wikimedia.org/wikipedia/commons/a/af/Honey_bad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3962400" cy="3733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5473005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Honey badger don’t care, it just takes what it wants.</a:t>
            </a:r>
            <a:endParaRPr lang="en-US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Consequence of Natural Regulation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6482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u="sng" dirty="0" smtClean="0"/>
              <a:t>Positive Feedback Loop </a:t>
            </a:r>
            <a:r>
              <a:rPr lang="en-US" sz="3200" dirty="0" smtClean="0"/>
              <a:t>– Growth/decline continually heading in one direction</a:t>
            </a:r>
          </a:p>
          <a:p>
            <a:endParaRPr lang="en-US" sz="3200" dirty="0" smtClean="0"/>
          </a:p>
          <a:p>
            <a:r>
              <a:rPr lang="en-US" sz="3200" dirty="0" smtClean="0"/>
              <a:t>Exponential growth or decline</a:t>
            </a:r>
          </a:p>
          <a:p>
            <a:endParaRPr lang="en-US" sz="3200" dirty="0" smtClean="0"/>
          </a:p>
          <a:p>
            <a:r>
              <a:rPr lang="en-US" sz="3200" dirty="0" smtClean="0"/>
              <a:t>Ex. Saving money at a bank</a:t>
            </a:r>
            <a:endParaRPr lang="en-US" sz="3200" dirty="0"/>
          </a:p>
        </p:txBody>
      </p:sp>
      <p:pic>
        <p:nvPicPr>
          <p:cNvPr id="1026" name="Picture 2" descr="http://www.economicsnetwork.ac.uk/cheer/ch9_2/fig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066800"/>
            <a:ext cx="3886200" cy="381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6800" y="51816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More monies = more interest = more monies. $$$$$$$</a:t>
            </a:r>
            <a:endParaRPr lang="en-US" sz="24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Bureau of Land Management (BLM)?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BLM – part of the US Dept. of </a:t>
            </a:r>
            <a:r>
              <a:rPr lang="en-US" dirty="0" smtClean="0"/>
              <a:t>Interior</a:t>
            </a:r>
          </a:p>
          <a:p>
            <a:pPr lvl="1"/>
            <a:r>
              <a:rPr lang="en-US" dirty="0" smtClean="0"/>
              <a:t>Multiple Use Lands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Manages </a:t>
            </a:r>
            <a:r>
              <a:rPr lang="en-US" dirty="0" smtClean="0"/>
              <a:t>264 </a:t>
            </a:r>
            <a:r>
              <a:rPr lang="en-US" dirty="0" smtClean="0"/>
              <a:t>million acres (1/8</a:t>
            </a:r>
            <a:r>
              <a:rPr lang="en-US" baseline="30000" dirty="0" smtClean="0"/>
              <a:t>th</a:t>
            </a:r>
            <a:r>
              <a:rPr lang="en-US" dirty="0" smtClean="0"/>
              <a:t> US land</a:t>
            </a:r>
            <a:r>
              <a:rPr lang="en-US" dirty="0" smtClean="0"/>
              <a:t>)…mostly West US/Alaska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Goals: Sustainability, diversity and productivity</a:t>
            </a:r>
          </a:p>
          <a:p>
            <a:endParaRPr lang="en-US" dirty="0"/>
          </a:p>
          <a:p>
            <a:r>
              <a:rPr lang="en-US" b="1" u="sng" dirty="0" smtClean="0"/>
              <a:t>Budget</a:t>
            </a:r>
            <a:r>
              <a:rPr lang="en-US" dirty="0" smtClean="0"/>
              <a:t>: $960 million</a:t>
            </a:r>
          </a:p>
          <a:p>
            <a:pPr lvl="1"/>
            <a:r>
              <a:rPr lang="en-US" dirty="0" smtClean="0"/>
              <a:t>($3.79/acre)</a:t>
            </a:r>
            <a:endParaRPr lang="en-US" dirty="0"/>
          </a:p>
        </p:txBody>
      </p:sp>
      <p:pic>
        <p:nvPicPr>
          <p:cNvPr id="26626" name="Picture 2" descr="File:Bl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447800"/>
            <a:ext cx="4572000" cy="470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Multiple-Use Lands</a:t>
            </a:r>
            <a:br>
              <a:rPr lang="en-US" dirty="0" smtClean="0"/>
            </a:br>
            <a:r>
              <a:rPr lang="en-US" dirty="0" smtClean="0"/>
              <a:t>U.S. Forest </a:t>
            </a:r>
            <a:r>
              <a:rPr lang="en-US" dirty="0" smtClean="0"/>
              <a:t>Service/BLM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9530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Multiple Use </a:t>
            </a:r>
            <a:r>
              <a:rPr lang="en-US" dirty="0" smtClean="0"/>
              <a:t>– Lands used for variety of things</a:t>
            </a:r>
          </a:p>
          <a:p>
            <a:pPr lvl="1"/>
            <a:r>
              <a:rPr lang="en-US" dirty="0" smtClean="0"/>
              <a:t>Recreation</a:t>
            </a:r>
          </a:p>
          <a:p>
            <a:pPr lvl="1"/>
            <a:r>
              <a:rPr lang="en-US" dirty="0" smtClean="0"/>
              <a:t>Mining</a:t>
            </a:r>
          </a:p>
          <a:p>
            <a:pPr lvl="1"/>
            <a:r>
              <a:rPr lang="en-US" dirty="0" smtClean="0"/>
              <a:t>Grazing/Hunting</a:t>
            </a:r>
          </a:p>
          <a:p>
            <a:pPr lvl="1"/>
            <a:r>
              <a:rPr lang="en-US" dirty="0" smtClean="0"/>
              <a:t>Farming</a:t>
            </a:r>
          </a:p>
          <a:p>
            <a:pPr lvl="1"/>
            <a:r>
              <a:rPr lang="en-US" dirty="0" smtClean="0"/>
              <a:t>Oil/Gas Extraction</a:t>
            </a:r>
            <a:endParaRPr lang="en-US" dirty="0"/>
          </a:p>
          <a:p>
            <a:r>
              <a:rPr lang="en-US" b="1" u="sng" dirty="0" smtClean="0"/>
              <a:t>Principle of Sustainable Yield </a:t>
            </a:r>
            <a:r>
              <a:rPr lang="en-US" dirty="0" smtClean="0"/>
              <a:t>– renewable resources harvested NO faster than </a:t>
            </a:r>
            <a:r>
              <a:rPr lang="en-US" dirty="0" smtClean="0"/>
              <a:t>can be replenished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0"/>
            <a:ext cx="381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191000" y="464820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FF00"/>
                </a:solidFill>
              </a:rPr>
              <a:t>“We use the land for a bunch of stuff…yeah, even the animals have multiple uses, too.” </a:t>
            </a:r>
          </a:p>
          <a:p>
            <a:pPr algn="ctr"/>
            <a:r>
              <a:rPr lang="en-US" sz="2400" i="1" dirty="0" smtClean="0">
                <a:solidFill>
                  <a:srgbClr val="FFFF00"/>
                </a:solidFill>
              </a:rPr>
              <a:t>– No European, ever.</a:t>
            </a:r>
            <a:endParaRPr lang="en-US" sz="24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Moderately-Restricted Use Lands</a:t>
            </a:r>
            <a:br>
              <a:rPr lang="en-US" dirty="0" smtClean="0"/>
            </a:br>
            <a:r>
              <a:rPr lang="en-US" dirty="0" smtClean="0"/>
              <a:t>U.S. Fish and Wildlife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105400" cy="5334000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Wildlife Refuges </a:t>
            </a:r>
            <a:r>
              <a:rPr lang="en-US" sz="2800" dirty="0" smtClean="0"/>
              <a:t>- Protection </a:t>
            </a:r>
            <a:r>
              <a:rPr lang="en-US" sz="2800" dirty="0" smtClean="0"/>
              <a:t>of breeding grounds for endangered species</a:t>
            </a:r>
          </a:p>
          <a:p>
            <a:endParaRPr lang="en-US" sz="2800" dirty="0"/>
          </a:p>
          <a:p>
            <a:r>
              <a:rPr lang="en-US" sz="2800" dirty="0" smtClean="0"/>
              <a:t>Hunting, logging, mining, etc. allowed in certain seasons</a:t>
            </a:r>
          </a:p>
          <a:p>
            <a:endParaRPr lang="en-US" sz="2800" dirty="0"/>
          </a:p>
          <a:p>
            <a:r>
              <a:rPr lang="en-US" sz="2800" dirty="0" smtClean="0"/>
              <a:t>Principles of Sustainable yield apply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3429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goal of the Bureau of Land Management?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How are multiple-use lands able to be sustained?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Name some features of National Parks that allow them to be restricted use lands?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 #2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National Parks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/>
              <a:t>You are put in charge of managing a National Park.  You notice that, over time, the ecosystems within your park are diminishing due to invasive species.  </a:t>
            </a: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Do </a:t>
            </a:r>
            <a:r>
              <a:rPr lang="en-US" sz="3200" dirty="0" smtClean="0"/>
              <a:t>you follow the current “natural regulation” approach, or do you conduct a more hands-on sustainability strategy?  Explain why you have chosen your answer.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</a:t>
            </a:r>
            <a:r>
              <a:rPr lang="en-US" smtClean="0"/>
              <a:t>Up </a:t>
            </a:r>
            <a:r>
              <a:rPr lang="en-US" smtClean="0"/>
              <a:t>#4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to America…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Century – New World exploration</a:t>
            </a:r>
          </a:p>
          <a:p>
            <a:endParaRPr lang="en-US" dirty="0"/>
          </a:p>
          <a:p>
            <a:r>
              <a:rPr lang="en-US" dirty="0" smtClean="0"/>
              <a:t>Native Americans – Agricultural/Sustainable</a:t>
            </a:r>
          </a:p>
          <a:p>
            <a:endParaRPr lang="en-US" dirty="0"/>
          </a:p>
          <a:p>
            <a:r>
              <a:rPr lang="en-US" b="1" u="sng" dirty="0" smtClean="0"/>
              <a:t>Frontier Worldview </a:t>
            </a:r>
            <a:r>
              <a:rPr lang="en-US" dirty="0" smtClean="0"/>
              <a:t>– conquer uncharted territory</a:t>
            </a:r>
          </a:p>
          <a:p>
            <a:pPr lvl="1"/>
            <a:r>
              <a:rPr lang="en-US" i="1" dirty="0" smtClean="0"/>
              <a:t>Manifest Destiny</a:t>
            </a:r>
          </a:p>
          <a:p>
            <a:endParaRPr lang="en-US" dirty="0"/>
          </a:p>
          <a:p>
            <a:r>
              <a:rPr lang="en-US" dirty="0" smtClean="0"/>
              <a:t>Ecosystems destroyed – paved way for industry</a:t>
            </a:r>
            <a:endParaRPr lang="en-US" dirty="0"/>
          </a:p>
        </p:txBody>
      </p:sp>
      <p:pic>
        <p:nvPicPr>
          <p:cNvPr id="19458" name="Picture 2" descr="http://www.lornadillon.com/Gabi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19200"/>
            <a:ext cx="4191000" cy="434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19600" y="54864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Soon, cows, you will be mine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Response to Manifest Destiny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Theodore Roosevelt </a:t>
            </a:r>
            <a:r>
              <a:rPr lang="en-US" dirty="0" smtClean="0"/>
              <a:t>– US president / huge </a:t>
            </a:r>
            <a:r>
              <a:rPr lang="en-US" dirty="0" err="1" smtClean="0"/>
              <a:t>consvervationalist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U.S. Forest Service created (1905) – </a:t>
            </a:r>
            <a:r>
              <a:rPr lang="en-US" b="1" u="sng" dirty="0" smtClean="0"/>
              <a:t>Gifford Pinchot</a:t>
            </a:r>
          </a:p>
          <a:p>
            <a:endParaRPr lang="en-US" dirty="0"/>
          </a:p>
          <a:p>
            <a:r>
              <a:rPr lang="en-US" b="1" u="sng" dirty="0" smtClean="0"/>
              <a:t>U.S. National Park System </a:t>
            </a:r>
            <a:r>
              <a:rPr lang="en-US" dirty="0" smtClean="0"/>
              <a:t>created (1912) – land set aside for preservation</a:t>
            </a:r>
          </a:p>
          <a:p>
            <a:endParaRPr lang="en-US" dirty="0" smtClean="0"/>
          </a:p>
          <a:p>
            <a:r>
              <a:rPr lang="en-US" b="1" u="sng" dirty="0" smtClean="0"/>
              <a:t>National Park Service Act </a:t>
            </a:r>
            <a:r>
              <a:rPr lang="en-US" dirty="0" smtClean="0"/>
              <a:t>(1916) – maintaining parks for future generations</a:t>
            </a:r>
            <a:endParaRPr lang="en-US" dirty="0"/>
          </a:p>
        </p:txBody>
      </p:sp>
      <p:pic>
        <p:nvPicPr>
          <p:cNvPr id="20482" name="Picture 2" descr="http://www.theodore-roosevelt.com/images/puck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47800"/>
            <a:ext cx="3457575" cy="381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6800" y="53340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“You can has </a:t>
            </a:r>
            <a:r>
              <a:rPr lang="en-US" sz="2400" b="1" i="1" dirty="0" err="1" smtClean="0">
                <a:solidFill>
                  <a:schemeClr val="tx2">
                    <a:lumMod val="75000"/>
                  </a:schemeClr>
                </a:solidFill>
              </a:rPr>
              <a:t>cheezburger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, but you can’t has this land”</a:t>
            </a:r>
            <a:endParaRPr lang="en-US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Conserving land</a:t>
            </a:r>
          </a:p>
          <a:p>
            <a:endParaRPr lang="en-US" dirty="0" smtClean="0"/>
          </a:p>
          <a:p>
            <a:r>
              <a:rPr lang="en-US" dirty="0" smtClean="0"/>
              <a:t>Preventing habitat disruption</a:t>
            </a:r>
          </a:p>
          <a:p>
            <a:endParaRPr lang="en-US" dirty="0" smtClean="0"/>
          </a:p>
          <a:p>
            <a:r>
              <a:rPr lang="en-US" dirty="0" smtClean="0"/>
              <a:t>Educating the public (tourism, hiking, services)</a:t>
            </a:r>
          </a:p>
          <a:p>
            <a:endParaRPr lang="en-US" dirty="0" smtClean="0"/>
          </a:p>
          <a:p>
            <a:r>
              <a:rPr lang="en-US" dirty="0" smtClean="0"/>
              <a:t>Banning off-road vehicles (shuttles/walking instead)</a:t>
            </a:r>
          </a:p>
          <a:p>
            <a:endParaRPr lang="en-US" dirty="0" smtClean="0"/>
          </a:p>
          <a:p>
            <a:r>
              <a:rPr lang="en-US" dirty="0" smtClean="0"/>
              <a:t>Wildlife/plant inventory (make sure species are surviving)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Park Goals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Parks</a:t>
            </a:r>
            <a:br>
              <a:rPr lang="en-US" dirty="0" smtClean="0"/>
            </a:br>
            <a:r>
              <a:rPr lang="en-US" dirty="0" smtClean="0"/>
              <a:t>[Yosemite]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54 parks larger than 1,000 hectares [most in West]</a:t>
            </a:r>
          </a:p>
          <a:p>
            <a:endParaRPr lang="en-US" dirty="0" smtClean="0"/>
          </a:p>
          <a:p>
            <a:r>
              <a:rPr lang="en-US" dirty="0" smtClean="0"/>
              <a:t>84 mill. acres</a:t>
            </a:r>
          </a:p>
          <a:p>
            <a:endParaRPr lang="en-US" dirty="0"/>
          </a:p>
          <a:p>
            <a:r>
              <a:rPr lang="en-US" dirty="0" smtClean="0"/>
              <a:t>Educational services, camping, tours, etc.</a:t>
            </a:r>
          </a:p>
          <a:p>
            <a:endParaRPr lang="en-US" dirty="0"/>
          </a:p>
          <a:p>
            <a:r>
              <a:rPr lang="en-US" b="1" u="sng" dirty="0" smtClean="0"/>
              <a:t>Threats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Popularity</a:t>
            </a:r>
          </a:p>
          <a:p>
            <a:pPr lvl="1"/>
            <a:r>
              <a:rPr lang="en-US" dirty="0" smtClean="0"/>
              <a:t>Traffic/Air Pollution</a:t>
            </a:r>
          </a:p>
          <a:p>
            <a:pPr lvl="1"/>
            <a:r>
              <a:rPr lang="en-US" dirty="0" smtClean="0"/>
              <a:t>Hunting</a:t>
            </a:r>
          </a:p>
          <a:p>
            <a:pPr lvl="1"/>
            <a:r>
              <a:rPr lang="en-US" dirty="0" smtClean="0"/>
              <a:t>Invasive Species</a:t>
            </a:r>
            <a:endParaRPr lang="en-US" dirty="0"/>
          </a:p>
        </p:txBody>
      </p:sp>
      <p:pic>
        <p:nvPicPr>
          <p:cNvPr id="21506" name="Picture 2" descr="http://www.yosemitepark.com/Images/yosemite-home-noFl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71600"/>
            <a:ext cx="4572000" cy="4114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55626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National Park Tourism – good or bad?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How did Manifest Destiny bring forth an environmental movement?</a:t>
            </a:r>
          </a:p>
          <a:p>
            <a:pPr>
              <a:buNone/>
            </a:pPr>
            <a:r>
              <a:rPr lang="en-US" sz="3200" dirty="0" smtClean="0"/>
              <a:t>  </a:t>
            </a:r>
          </a:p>
          <a:p>
            <a:r>
              <a:rPr lang="en-US" sz="3200" dirty="0" smtClean="0"/>
              <a:t>What do you think would have happened had this environmental movement not happened?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Do you think National Park tourism is bad, overall?  Why or why not?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 #1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Why did Manifest Destiny cause a reactionary response in environmentalists</a:t>
            </a:r>
            <a:r>
              <a:rPr lang="en-US" dirty="0" smtClean="0"/>
              <a:t>?  What was the consequence?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Identify and explain why </a:t>
            </a:r>
            <a:r>
              <a:rPr lang="en-US" dirty="0" smtClean="0"/>
              <a:t>tourism </a:t>
            </a:r>
            <a:r>
              <a:rPr lang="en-US" dirty="0" smtClean="0"/>
              <a:t>can be seen </a:t>
            </a:r>
            <a:r>
              <a:rPr lang="en-US" dirty="0" smtClean="0"/>
              <a:t>as a necessary evil for National Parks (explain both the “necessary” and “evil” components in your answer)?</a:t>
            </a:r>
          </a:p>
          <a:p>
            <a:endParaRPr lang="en-US" dirty="0"/>
          </a:p>
          <a:p>
            <a:r>
              <a:rPr lang="en-US" dirty="0" smtClean="0"/>
              <a:t>What does sustainability mean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If you worked at a National Park, and you noticed that a particular species of deer had significantly decreased birth rates, how do you think you would proceed?  Why have you chosen your answer?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Warm Up </a:t>
            </a:r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34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TYPES OF FEDERAL LAND</a:t>
            </a:r>
            <a:endParaRPr lang="en-US" sz="32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Land Use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</TotalTime>
  <Words>893</Words>
  <Application>Microsoft Office PowerPoint</Application>
  <PresentationFormat>On-screen Show (4:3)</PresentationFormat>
  <Paragraphs>155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Paper</vt:lpstr>
      <vt:lpstr>Warm Up # 2</vt:lpstr>
      <vt:lpstr>National Parks</vt:lpstr>
      <vt:lpstr>Coming to America…</vt:lpstr>
      <vt:lpstr>Response to Manifest Destiny</vt:lpstr>
      <vt:lpstr>National Park Goals</vt:lpstr>
      <vt:lpstr>National Parks [Yosemite]</vt:lpstr>
      <vt:lpstr>Quick Quiz #1</vt:lpstr>
      <vt:lpstr>Warm Up 3</vt:lpstr>
      <vt:lpstr>Land Use</vt:lpstr>
      <vt:lpstr>The US and Land Use</vt:lpstr>
      <vt:lpstr>Restricted Use Lands National Park Service</vt:lpstr>
      <vt:lpstr>Hands-Off  Management</vt:lpstr>
      <vt:lpstr>Yellowstone Wolves</vt:lpstr>
      <vt:lpstr>Ecosystem Preservation: Invasive Species </vt:lpstr>
      <vt:lpstr>Possible Consequence of Natural Regulation </vt:lpstr>
      <vt:lpstr>What is the Bureau of Land Management (BLM)?</vt:lpstr>
      <vt:lpstr>Multiple-Use Lands U.S. Forest Service/BLM</vt:lpstr>
      <vt:lpstr>Moderately-Restricted Use Lands U.S. Fish and Wildlife Service</vt:lpstr>
      <vt:lpstr>Quick Quiz #2</vt:lpstr>
      <vt:lpstr>Warm Up #4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# 2</dc:title>
  <dc:creator>Windows User</dc:creator>
  <cp:lastModifiedBy>Windows User</cp:lastModifiedBy>
  <cp:revision>3</cp:revision>
  <dcterms:created xsi:type="dcterms:W3CDTF">2014-10-13T14:59:07Z</dcterms:created>
  <dcterms:modified xsi:type="dcterms:W3CDTF">2014-10-13T15:11:30Z</dcterms:modified>
</cp:coreProperties>
</file>