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C61B817-9037-4288-B295-DA3BBDAC4CB2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AF8ECA5-FE5B-4838-8415-32655FC4D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B817-9037-4288-B295-DA3BBDAC4CB2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ECA5-FE5B-4838-8415-32655FC4D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B817-9037-4288-B295-DA3BBDAC4CB2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ECA5-FE5B-4838-8415-32655FC4D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B817-9037-4288-B295-DA3BBDAC4CB2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ECA5-FE5B-4838-8415-32655FC4D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B817-9037-4288-B295-DA3BBDAC4CB2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ECA5-FE5B-4838-8415-32655FC4D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B817-9037-4288-B295-DA3BBDAC4CB2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ECA5-FE5B-4838-8415-32655FC4D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61B817-9037-4288-B295-DA3BBDAC4CB2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F8ECA5-FE5B-4838-8415-32655FC4D99C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C61B817-9037-4288-B295-DA3BBDAC4CB2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AF8ECA5-FE5B-4838-8415-32655FC4D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B817-9037-4288-B295-DA3BBDAC4CB2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ECA5-FE5B-4838-8415-32655FC4D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B817-9037-4288-B295-DA3BBDAC4CB2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ECA5-FE5B-4838-8415-32655FC4D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1B817-9037-4288-B295-DA3BBDAC4CB2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8ECA5-FE5B-4838-8415-32655FC4D9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C61B817-9037-4288-B295-DA3BBDAC4CB2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AF8ECA5-FE5B-4838-8415-32655FC4D99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024744" cy="799064"/>
          </a:xfrm>
        </p:spPr>
        <p:txBody>
          <a:bodyPr/>
          <a:lstStyle/>
          <a:p>
            <a:r>
              <a:rPr lang="en-US" dirty="0" smtClean="0"/>
              <a:t>Warm Up #3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You are working at a summer internship in which you collect soil samples and make recommendations for farming practices.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Identify and describe one physical soil test, and one chemical soil test that could inform your farming decision-making.</a:t>
            </a:r>
          </a:p>
          <a:p>
            <a:endParaRPr lang="en-US" dirty="0" smtClean="0"/>
          </a:p>
          <a:p>
            <a:r>
              <a:rPr lang="en-US" dirty="0" smtClean="0"/>
              <a:t>Explain one advantage and one disadvantage of using inorganic commercial fertilizers.</a:t>
            </a:r>
          </a:p>
          <a:p>
            <a:endParaRPr lang="en-US" dirty="0" smtClean="0"/>
          </a:p>
          <a:p>
            <a:r>
              <a:rPr lang="en-US" dirty="0" smtClean="0"/>
              <a:t>Describe TWO soil conservation practices that decrease soil erosion. </a:t>
            </a:r>
            <a:r>
              <a:rPr lang="en-US" i="1" dirty="0" smtClean="0"/>
              <a:t>(hint: very similar to preventing desertification)</a:t>
            </a:r>
          </a:p>
          <a:p>
            <a:endParaRPr lang="en-US" dirty="0" smtClean="0"/>
          </a:p>
          <a:p>
            <a:r>
              <a:rPr lang="en-US" dirty="0" smtClean="0"/>
              <a:t>Identify one biome with humus-rich soil.  Describe how humus is formed, and describe TWO ways humus improves soil conditions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Farming </a:t>
            </a:r>
            <a:br>
              <a:rPr lang="en-US" dirty="0" smtClean="0"/>
            </a:br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71600"/>
            <a:ext cx="4724400" cy="5486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u="sng" dirty="0" smtClean="0"/>
              <a:t>Crop</a:t>
            </a:r>
            <a:r>
              <a:rPr lang="en-US" dirty="0" smtClean="0"/>
              <a:t> </a:t>
            </a:r>
            <a:r>
              <a:rPr lang="en-US" b="1" u="sng" dirty="0" smtClean="0"/>
              <a:t>Rotation</a:t>
            </a:r>
            <a:r>
              <a:rPr lang="en-US" dirty="0" smtClean="0"/>
              <a:t> – different crops in field each year</a:t>
            </a:r>
          </a:p>
          <a:p>
            <a:endParaRPr lang="en-US" dirty="0" smtClean="0"/>
          </a:p>
          <a:p>
            <a:r>
              <a:rPr lang="en-US" b="1" u="sng" dirty="0" smtClean="0"/>
              <a:t>Rotational Grazing </a:t>
            </a:r>
            <a:r>
              <a:rPr lang="en-US" dirty="0" smtClean="0"/>
              <a:t>– grazing in diff. parts of farm</a:t>
            </a:r>
          </a:p>
          <a:p>
            <a:pPr lvl="1"/>
            <a:r>
              <a:rPr lang="en-US" dirty="0" smtClean="0"/>
              <a:t>Less desertification via erosion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u="sng" dirty="0" smtClean="0"/>
              <a:t>Terracing</a:t>
            </a:r>
            <a:r>
              <a:rPr lang="en-US" dirty="0" smtClean="0"/>
              <a:t> – growing crops on different levels</a:t>
            </a:r>
          </a:p>
          <a:p>
            <a:pPr lvl="1"/>
            <a:r>
              <a:rPr lang="en-US" dirty="0" smtClean="0"/>
              <a:t>Rice paddies (Asia)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505200"/>
            <a:ext cx="4267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0" name="Picture 2" descr="http://www.betterhensandgardens.com/wp-content/uploads/Crop-Rot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0"/>
            <a:ext cx="4286250" cy="3486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7024744" cy="1143000"/>
          </a:xfrm>
        </p:spPr>
        <p:txBody>
          <a:bodyPr/>
          <a:lstStyle/>
          <a:p>
            <a:r>
              <a:rPr lang="en-US" dirty="0" smtClean="0"/>
              <a:t>Other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0"/>
            <a:ext cx="4233672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200" b="1" u="sng" dirty="0" smtClean="0"/>
              <a:t>Shelterbelts</a:t>
            </a:r>
            <a:r>
              <a:rPr lang="en-US" sz="3200" dirty="0" smtClean="0"/>
              <a:t>– protect soil from erosion and add humus</a:t>
            </a:r>
          </a:p>
          <a:p>
            <a:endParaRPr lang="en-US" sz="3200" dirty="0" smtClean="0"/>
          </a:p>
          <a:p>
            <a:r>
              <a:rPr lang="en-US" sz="3200" b="1" u="sng" dirty="0" smtClean="0"/>
              <a:t>Mulch</a:t>
            </a:r>
            <a:r>
              <a:rPr lang="en-US" sz="3200" dirty="0" smtClean="0"/>
              <a:t> – protects  soil from erosion and adds humus</a:t>
            </a:r>
            <a:endParaRPr lang="en-US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58140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346" name="Picture 2" descr="http://www.forestry.ok.gov/Websites/forestry/Images/windbreak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"/>
            <a:ext cx="46482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Farming and Nitrogen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024744" cy="1143000"/>
          </a:xfrm>
        </p:spPr>
        <p:txBody>
          <a:bodyPr/>
          <a:lstStyle/>
          <a:p>
            <a:r>
              <a:rPr lang="en-US" dirty="0" smtClean="0"/>
              <a:t>For Plants to Grow…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0"/>
            <a:ext cx="4495800" cy="5181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Carbon, hydrogen, oxygen</a:t>
            </a:r>
          </a:p>
          <a:p>
            <a:pPr lvl="1"/>
            <a:r>
              <a:rPr lang="en-US" dirty="0" smtClean="0"/>
              <a:t>Photosynthesis, water, etc.</a:t>
            </a:r>
          </a:p>
          <a:p>
            <a:pPr lvl="1"/>
            <a:endParaRPr lang="en-US" dirty="0" smtClean="0"/>
          </a:p>
          <a:p>
            <a:r>
              <a:rPr lang="en-US" b="1" u="sng" dirty="0" smtClean="0"/>
              <a:t>Nitrogen</a:t>
            </a:r>
            <a:r>
              <a:rPr lang="en-US" dirty="0" smtClean="0"/>
              <a:t> – amino acids</a:t>
            </a:r>
          </a:p>
          <a:p>
            <a:endParaRPr lang="en-US" dirty="0" smtClean="0"/>
          </a:p>
          <a:p>
            <a:r>
              <a:rPr lang="en-US" b="1" u="sng" dirty="0" smtClean="0"/>
              <a:t>Phosphorus</a:t>
            </a:r>
            <a:r>
              <a:rPr lang="en-US" dirty="0" smtClean="0"/>
              <a:t> – cell membrane, ATP (energy)</a:t>
            </a:r>
          </a:p>
          <a:p>
            <a:endParaRPr lang="en-US" dirty="0" smtClean="0"/>
          </a:p>
          <a:p>
            <a:r>
              <a:rPr lang="en-US" b="1" u="sng" dirty="0" smtClean="0"/>
              <a:t>Potassium</a:t>
            </a:r>
            <a:r>
              <a:rPr lang="en-US" dirty="0" smtClean="0"/>
              <a:t> – metabolism of plant, root development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3 main components of </a:t>
            </a:r>
            <a:r>
              <a:rPr lang="en-US" b="1" u="sng" dirty="0" smtClean="0"/>
              <a:t>FERTILIZER</a:t>
            </a:r>
            <a:endParaRPr lang="en-US" b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0233" y="0"/>
            <a:ext cx="4053767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024744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Nitrogen Cycle </a:t>
            </a:r>
            <a:br>
              <a:rPr lang="en-US" dirty="0" smtClean="0"/>
            </a:br>
            <a:r>
              <a:rPr lang="en-US" dirty="0" smtClean="0"/>
              <a:t>Simplified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14800" y="11430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124200" y="3581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NH</a:t>
            </a:r>
            <a:r>
              <a:rPr lang="en-US" sz="3200" baseline="-25000" dirty="0" smtClean="0"/>
              <a:t>3</a:t>
            </a:r>
            <a:endParaRPr lang="en-US" sz="32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5638800" y="3581400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</a:t>
            </a:r>
            <a:r>
              <a:rPr lang="en-US" sz="3200" baseline="-25000" dirty="0" smtClean="0"/>
              <a:t>3</a:t>
            </a:r>
            <a:endParaRPr lang="en-US" sz="32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0" y="2286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Plants/Humus</a:t>
            </a:r>
            <a:endParaRPr lang="en-US" sz="32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286000" y="2895600"/>
            <a:ext cx="1066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114800" y="3810000"/>
            <a:ext cx="1295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0" idx="0"/>
          </p:cNvCxnSpPr>
          <p:nvPr/>
        </p:nvCxnSpPr>
        <p:spPr>
          <a:xfrm flipH="1">
            <a:off x="3657600" y="1905000"/>
            <a:ext cx="68580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4724400" y="1752600"/>
            <a:ext cx="13716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914400" y="2971800"/>
            <a:ext cx="0" cy="1676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14400" y="4648200"/>
            <a:ext cx="533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248400" y="4191000"/>
            <a:ext cx="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495800" y="1905000"/>
            <a:ext cx="12192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352800" y="4724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5.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486400" y="2362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2819400" y="3048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4495800" y="3505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4800600" y="2667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3657600" y="25146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024744" cy="1143000"/>
          </a:xfrm>
        </p:spPr>
        <p:txBody>
          <a:bodyPr/>
          <a:lstStyle/>
          <a:p>
            <a:r>
              <a:rPr lang="en-US" dirty="0" smtClean="0"/>
              <a:t>Nitrogen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153400" cy="4800600"/>
          </a:xfrm>
        </p:spPr>
        <p:txBody>
          <a:bodyPr>
            <a:normAutofit fontScale="92500" lnSpcReduction="2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b="1" u="sng" dirty="0" smtClean="0"/>
              <a:t>Nitrogen Fixation </a:t>
            </a:r>
            <a:r>
              <a:rPr lang="en-US" dirty="0" smtClean="0"/>
              <a:t>(N</a:t>
            </a:r>
            <a:r>
              <a:rPr lang="en-US" baseline="-25000" dirty="0" smtClean="0"/>
              <a:t>2 </a:t>
            </a:r>
            <a:r>
              <a:rPr lang="en-US" dirty="0" smtClean="0">
                <a:sym typeface="Wingdings" pitchFamily="2" charset="2"/>
              </a:rPr>
              <a:t> NH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/>
              <a:t>) – gas N taken in to ground by microbes (via lightning or fertilizer)</a:t>
            </a:r>
            <a:br>
              <a:rPr lang="en-US" dirty="0" smtClean="0"/>
            </a:br>
            <a:endParaRPr lang="en-US" dirty="0" smtClean="0"/>
          </a:p>
          <a:p>
            <a:pPr marL="525780" indent="-457200">
              <a:buFont typeface="+mj-lt"/>
              <a:buAutoNum type="arabicPeriod"/>
            </a:pPr>
            <a:r>
              <a:rPr lang="en-US" b="1" u="sng" dirty="0" err="1" smtClean="0"/>
              <a:t>Ammonification</a:t>
            </a:r>
            <a:r>
              <a:rPr lang="en-US" dirty="0" smtClean="0"/>
              <a:t> (humus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NH</a:t>
            </a:r>
            <a:r>
              <a:rPr lang="en-US" baseline="-25000" dirty="0" smtClean="0"/>
              <a:t>3</a:t>
            </a:r>
            <a:r>
              <a:rPr lang="en-US" dirty="0" smtClean="0"/>
              <a:t>) – breaking down dead stuff/waste into N (toxic)</a:t>
            </a:r>
          </a:p>
          <a:p>
            <a:pPr marL="525780" indent="-457200">
              <a:buFont typeface="+mj-lt"/>
              <a:buAutoNum type="arabicPeriod"/>
            </a:pPr>
            <a:endParaRPr lang="en-US" dirty="0"/>
          </a:p>
          <a:p>
            <a:pPr marL="525780" indent="-457200">
              <a:buFont typeface="+mj-lt"/>
              <a:buAutoNum type="arabicPeriod"/>
            </a:pPr>
            <a:r>
              <a:rPr lang="en-US" b="1" u="sng" dirty="0" smtClean="0"/>
              <a:t>Nitrification</a:t>
            </a:r>
            <a:r>
              <a:rPr lang="en-US" dirty="0" smtClean="0"/>
              <a:t> (NH</a:t>
            </a:r>
            <a:r>
              <a:rPr lang="en-US" baseline="-25000" dirty="0" smtClean="0"/>
              <a:t>3</a:t>
            </a:r>
            <a:r>
              <a:rPr lang="en-US" dirty="0" smtClean="0">
                <a:sym typeface="Wingdings" pitchFamily="2" charset="2"/>
              </a:rPr>
              <a:t>NO</a:t>
            </a:r>
            <a:r>
              <a:rPr lang="en-US" baseline="-25000" dirty="0" smtClean="0">
                <a:sym typeface="Wingdings" pitchFamily="2" charset="2"/>
              </a:rPr>
              <a:t>3</a:t>
            </a:r>
            <a:r>
              <a:rPr lang="en-US" dirty="0" smtClean="0">
                <a:sym typeface="Wingdings" pitchFamily="2" charset="2"/>
              </a:rPr>
              <a:t>) – bacteria put oxygen in ammonium (less toxic)…good for plants</a:t>
            </a:r>
            <a:endParaRPr lang="en-US" b="1" u="sng" dirty="0" smtClean="0"/>
          </a:p>
          <a:p>
            <a:pPr marL="525780" indent="-457200">
              <a:buFont typeface="+mj-lt"/>
              <a:buAutoNum type="arabicPeriod"/>
            </a:pPr>
            <a:endParaRPr lang="en-US" dirty="0"/>
          </a:p>
          <a:p>
            <a:pPr marL="525780" indent="-457200">
              <a:buFont typeface="+mj-lt"/>
              <a:buAutoNum type="arabicPeriod"/>
            </a:pPr>
            <a:r>
              <a:rPr lang="en-US" b="1" u="sng" dirty="0" err="1" smtClean="0"/>
              <a:t>Denitrification</a:t>
            </a:r>
            <a:r>
              <a:rPr lang="en-US" dirty="0" smtClean="0"/>
              <a:t> (NO</a:t>
            </a:r>
            <a:r>
              <a:rPr lang="en-US" baseline="-25000" dirty="0" smtClean="0"/>
              <a:t>3</a:t>
            </a:r>
            <a:r>
              <a:rPr lang="en-US" dirty="0" smtClean="0">
                <a:sym typeface="Wingdings" pitchFamily="2" charset="2"/>
              </a:rPr>
              <a:t>N</a:t>
            </a:r>
            <a:r>
              <a:rPr lang="en-US" baseline="-25000" dirty="0" smtClean="0">
                <a:sym typeface="Wingdings" pitchFamily="2" charset="2"/>
              </a:rPr>
              <a:t>2</a:t>
            </a:r>
            <a:r>
              <a:rPr lang="en-US" dirty="0" smtClean="0">
                <a:sym typeface="Wingdings" pitchFamily="2" charset="2"/>
              </a:rPr>
              <a:t>) – release N into atmos.</a:t>
            </a:r>
            <a:endParaRPr lang="en-US" b="1" u="sng" dirty="0" smtClean="0"/>
          </a:p>
          <a:p>
            <a:pPr marL="525780" indent="-457200">
              <a:buFont typeface="+mj-lt"/>
              <a:buAutoNum type="arabicPeriod"/>
            </a:pPr>
            <a:endParaRPr lang="en-US" dirty="0"/>
          </a:p>
          <a:p>
            <a:pPr marL="525780" indent="-457200">
              <a:buFont typeface="+mj-lt"/>
              <a:buAutoNum type="arabicPeriod"/>
            </a:pPr>
            <a:r>
              <a:rPr lang="en-US" b="1" u="sng" dirty="0" smtClean="0"/>
              <a:t>Assimilation </a:t>
            </a:r>
            <a:r>
              <a:rPr lang="en-US" dirty="0" smtClean="0"/>
              <a:t>(NO</a:t>
            </a:r>
            <a:r>
              <a:rPr lang="en-US" baseline="-25000" dirty="0" smtClean="0"/>
              <a:t>3</a:t>
            </a:r>
            <a:r>
              <a:rPr lang="en-US" dirty="0" smtClean="0">
                <a:sym typeface="Wingdings" pitchFamily="2" charset="2"/>
              </a:rPr>
              <a:t>plants</a:t>
            </a:r>
            <a:r>
              <a:rPr lang="en-US" dirty="0" smtClean="0"/>
              <a:t>) – plants take N from soil</a:t>
            </a:r>
            <a:endParaRPr lang="en-US" b="1" u="sng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4199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7024744" cy="1143000"/>
          </a:xfrm>
        </p:spPr>
        <p:txBody>
          <a:bodyPr/>
          <a:lstStyle/>
          <a:p>
            <a:r>
              <a:rPr lang="en-US" dirty="0" smtClean="0"/>
              <a:t>Why This Cycle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4648200" cy="5334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Air = 75% Nitrogen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Plants need nitrogen</a:t>
            </a:r>
          </a:p>
          <a:p>
            <a:pPr lvl="1"/>
            <a:r>
              <a:rPr lang="en-US" dirty="0" smtClean="0"/>
              <a:t>Growth</a:t>
            </a:r>
          </a:p>
          <a:p>
            <a:pPr lvl="1"/>
            <a:r>
              <a:rPr lang="en-US" dirty="0" smtClean="0"/>
              <a:t>Amino acids! (protein)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Too much nitrogen kills plants</a:t>
            </a:r>
          </a:p>
          <a:p>
            <a:pPr lvl="1"/>
            <a:r>
              <a:rPr lang="en-US" dirty="0" smtClean="0"/>
              <a:t>Needs to be released into atmos.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(“</a:t>
            </a:r>
            <a:r>
              <a:rPr lang="en-US" dirty="0" err="1" smtClean="0"/>
              <a:t>nox</a:t>
            </a:r>
            <a:r>
              <a:rPr lang="en-US" dirty="0" smtClean="0"/>
              <a:t>”) – GREENHOUSE GAS</a:t>
            </a:r>
          </a:p>
          <a:p>
            <a:pPr lvl="1"/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4000"/>
            <a:ext cx="4038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Negative Impacts of N-Cycle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524000"/>
            <a:ext cx="4309872" cy="5105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u="sng" dirty="0" smtClean="0"/>
              <a:t>Eutrophication</a:t>
            </a:r>
            <a:r>
              <a:rPr lang="en-US" dirty="0" smtClean="0"/>
              <a:t> – build up of nitrogen in soil / oceans</a:t>
            </a:r>
          </a:p>
          <a:p>
            <a:pPr lvl="1"/>
            <a:r>
              <a:rPr lang="en-US" dirty="0" smtClean="0"/>
              <a:t>Less oxygen, kills plants &amp; fish</a:t>
            </a:r>
          </a:p>
          <a:p>
            <a:pPr lvl="2"/>
            <a:r>
              <a:rPr lang="en-US" dirty="0" smtClean="0"/>
              <a:t>Algal blooms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Increased toxicity of soil/oceans via erosion</a:t>
            </a:r>
          </a:p>
          <a:p>
            <a:pPr lvl="1"/>
            <a:r>
              <a:rPr lang="en-US" dirty="0" smtClean="0"/>
              <a:t>Ammonia (Windex)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Water acidification via erosion</a:t>
            </a:r>
          </a:p>
          <a:p>
            <a:pPr lvl="1"/>
            <a:r>
              <a:rPr lang="en-US" dirty="0" smtClean="0"/>
              <a:t>Kills fish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066800"/>
            <a:ext cx="4724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9394" name="Picture 2" descr="http://www.gulfhypoxia.net/overview/images/image0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962400"/>
            <a:ext cx="48006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024744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Gulf of Mexico “Dead Zone”</a:t>
            </a:r>
            <a:endParaRPr lang="en-US" dirty="0"/>
          </a:p>
        </p:txBody>
      </p:sp>
      <p:pic>
        <p:nvPicPr>
          <p:cNvPr id="91138" name="Picture 2" descr="http://www.gulfhypoxia.net/overview/images/image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14400"/>
            <a:ext cx="6553200" cy="2438400"/>
          </a:xfrm>
          <a:prstGeom prst="rect">
            <a:avLst/>
          </a:prstGeom>
          <a:noFill/>
        </p:spPr>
      </p:pic>
      <p:pic>
        <p:nvPicPr>
          <p:cNvPr id="91140" name="Picture 4" descr="http://lh6.ggpht.com/-oIRp2NHLEqA/Tyq1_hlZd7I/AAAAAAAAFiw/PwJC7CvhYwA/image%25255B6%25255D.png?imgmax=8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429000"/>
            <a:ext cx="74676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24744" cy="1143000"/>
          </a:xfrm>
        </p:spPr>
        <p:txBody>
          <a:bodyPr/>
          <a:lstStyle/>
          <a:p>
            <a:r>
              <a:rPr lang="en-US" dirty="0" smtClean="0"/>
              <a:t>The Power of Legumes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71600"/>
            <a:ext cx="4724400" cy="5486400"/>
          </a:xfrm>
          <a:prstGeom prst="rect">
            <a:avLst/>
          </a:prstGeom>
        </p:spPr>
        <p:txBody>
          <a:bodyPr/>
          <a:lstStyle/>
          <a:p>
            <a:r>
              <a:rPr lang="en-US" b="1" u="sng" dirty="0" smtClean="0"/>
              <a:t>Crop rotation </a:t>
            </a:r>
            <a:r>
              <a:rPr lang="en-US" dirty="0" smtClean="0"/>
              <a:t>– farming diff. crops in diff. locations each year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u="sng" dirty="0" smtClean="0"/>
              <a:t>Legumes</a:t>
            </a:r>
            <a:r>
              <a:rPr lang="en-US" dirty="0" smtClean="0"/>
              <a:t> – alfalfa, peas, peanuts, beans, etc.</a:t>
            </a:r>
          </a:p>
          <a:p>
            <a:endParaRPr lang="en-US" dirty="0" smtClean="0"/>
          </a:p>
          <a:p>
            <a:r>
              <a:rPr lang="en-US" dirty="0" smtClean="0"/>
              <a:t>Nitrogen fixation = amazing</a:t>
            </a:r>
          </a:p>
          <a:p>
            <a:pPr lvl="1"/>
            <a:r>
              <a:rPr lang="en-US" dirty="0" smtClean="0"/>
              <a:t>Symbiotic relationship w/bacteria in soil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Replenish nitrogen-poor soil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313431"/>
            <a:ext cx="3419856" cy="349300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0" y="3352800"/>
            <a:ext cx="466725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364</Words>
  <Application>Microsoft Office PowerPoint</Application>
  <PresentationFormat>On-screen Show (4:3)</PresentationFormat>
  <Paragraphs>86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Urban</vt:lpstr>
      <vt:lpstr>Warm Up #3</vt:lpstr>
      <vt:lpstr>Farming and Nitrogen</vt:lpstr>
      <vt:lpstr>For Plants to Grow…</vt:lpstr>
      <vt:lpstr>Nitrogen Cycle  Simplified</vt:lpstr>
      <vt:lpstr>Nitrogen Cycle</vt:lpstr>
      <vt:lpstr>Why This Cycle Matters</vt:lpstr>
      <vt:lpstr>Negative Impacts of N-Cycle</vt:lpstr>
      <vt:lpstr>Gulf of Mexico “Dead Zone”</vt:lpstr>
      <vt:lpstr>The Power of Legumes</vt:lpstr>
      <vt:lpstr>Farming  Alternatives</vt:lpstr>
      <vt:lpstr>Other Strategies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#3</dc:title>
  <dc:creator>Graham Lockett</dc:creator>
  <cp:lastModifiedBy>Graham Lockett</cp:lastModifiedBy>
  <cp:revision>1</cp:revision>
  <dcterms:created xsi:type="dcterms:W3CDTF">2014-12-09T06:57:40Z</dcterms:created>
  <dcterms:modified xsi:type="dcterms:W3CDTF">2014-12-09T06:58:22Z</dcterms:modified>
</cp:coreProperties>
</file>