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43AB-B972-46F8-B170-851112A6C63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5779-FC89-46AF-B9FD-8F6A4DAE8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what biomass is, and why biomass, a renewable resource, could also be considered nonrenewable.</a:t>
            </a:r>
          </a:p>
          <a:p>
            <a:endParaRPr lang="en-US" dirty="0"/>
          </a:p>
          <a:p>
            <a:r>
              <a:rPr lang="en-US" dirty="0" smtClean="0"/>
              <a:t>Why is coal an ideal source of power, and what are its drawbacks?</a:t>
            </a:r>
          </a:p>
          <a:p>
            <a:endParaRPr lang="en-US" dirty="0"/>
          </a:p>
          <a:p>
            <a:r>
              <a:rPr lang="en-US" dirty="0" smtClean="0"/>
              <a:t>Describe how nuclear technology works, and why it is considered very power-dense.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 Power: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848600" cy="2209801"/>
          </a:xfrm>
        </p:spPr>
        <p:txBody>
          <a:bodyPr>
            <a:norm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+ heat </a:t>
            </a:r>
            <a:r>
              <a:rPr lang="en-US" dirty="0" smtClean="0">
                <a:sym typeface="Wingdings" pitchFamily="2" charset="2"/>
              </a:rPr>
              <a:t> 	CO</a:t>
            </a:r>
            <a:r>
              <a:rPr lang="en-US" baseline="-25000" dirty="0" smtClean="0">
                <a:sym typeface="Wingdings" pitchFamily="2" charset="2"/>
              </a:rPr>
              <a:t>2(g)	 </a:t>
            </a:r>
            <a:r>
              <a:rPr lang="en-US" dirty="0" smtClean="0">
                <a:sym typeface="Wingdings" pitchFamily="2" charset="2"/>
              </a:rPr>
              <a:t>+ 	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(g)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fossil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fuel	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n-US" i="1" dirty="0" smtClean="0">
                <a:sym typeface="Wingdings" pitchFamily="2" charset="2"/>
              </a:rPr>
              <a:t>G.H. gas	Steam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Water Vapor (steam) spins turbines  electricity</a:t>
            </a:r>
            <a:endParaRPr lang="en-US" dirty="0"/>
          </a:p>
        </p:txBody>
      </p:sp>
      <p:pic>
        <p:nvPicPr>
          <p:cNvPr id="79874" name="Picture 2" descr="http://i.telegraph.co.uk/multimedia/archive/01979/Celebrity_holiday__197976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7848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05400"/>
          </a:xfrm>
        </p:spPr>
        <p:txBody>
          <a:bodyPr/>
          <a:lstStyle/>
          <a:p>
            <a:r>
              <a:rPr lang="en-US" dirty="0" smtClean="0"/>
              <a:t>most abundant</a:t>
            </a:r>
          </a:p>
          <a:p>
            <a:endParaRPr lang="en-US" dirty="0" smtClean="0"/>
          </a:p>
          <a:p>
            <a:r>
              <a:rPr lang="en-US" dirty="0" smtClean="0"/>
              <a:t>Dirtiest</a:t>
            </a:r>
          </a:p>
          <a:p>
            <a:endParaRPr lang="en-US" dirty="0" smtClean="0"/>
          </a:p>
          <a:p>
            <a:r>
              <a:rPr lang="en-US" dirty="0" smtClean="0"/>
              <a:t>Most is in China (75%), large % in US (last 300-1000 years)</a:t>
            </a:r>
          </a:p>
          <a:p>
            <a:endParaRPr lang="en-US" dirty="0" smtClean="0"/>
          </a:p>
          <a:p>
            <a:r>
              <a:rPr lang="en-US" dirty="0" smtClean="0"/>
              <a:t>59% efficient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http://inspiredeconomist.com/wp-content/uploads/2012/09/is-coal-che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57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Coal: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Coal = mined (China, Eastern US, Russia)</a:t>
            </a:r>
          </a:p>
          <a:p>
            <a:endParaRPr lang="en-US" dirty="0"/>
          </a:p>
          <a:p>
            <a:r>
              <a:rPr lang="en-US" dirty="0" smtClean="0"/>
              <a:t>When burned, releases sulfur-based gases</a:t>
            </a:r>
          </a:p>
          <a:p>
            <a:endParaRPr lang="en-US" dirty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(sulfuric acid) – lowers pH of rain</a:t>
            </a:r>
          </a:p>
          <a:p>
            <a:endParaRPr lang="en-US" dirty="0"/>
          </a:p>
          <a:p>
            <a:r>
              <a:rPr lang="en-US" dirty="0" smtClean="0"/>
              <a:t>Surface runoff – pollutes water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5815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Oil/Petroleum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most versatile</a:t>
            </a:r>
          </a:p>
          <a:p>
            <a:pPr marL="342900" lvl="1" indent="-342900"/>
            <a:r>
              <a:rPr lang="en-US" dirty="0" smtClean="0"/>
              <a:t>Gas, plastics, cosmetics, etc. (last only 25 years)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Most popular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52% efficient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http://images.wisegeek.com/pumpjack-oil-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572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Oil: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25 years – we will run out of oil</a:t>
            </a:r>
          </a:p>
          <a:p>
            <a:endParaRPr lang="en-US" dirty="0"/>
          </a:p>
          <a:p>
            <a:r>
              <a:rPr lang="en-US" dirty="0" smtClean="0"/>
              <a:t>Too many uses (plastics, gas, etc)</a:t>
            </a:r>
          </a:p>
          <a:p>
            <a:endParaRPr lang="en-US" dirty="0"/>
          </a:p>
          <a:p>
            <a:r>
              <a:rPr lang="en-US" dirty="0" smtClean="0"/>
              <a:t>Political turmoil (Middle East)</a:t>
            </a:r>
          </a:p>
          <a:p>
            <a:pPr lvl="1"/>
            <a:r>
              <a:rPr lang="en-US" dirty="0" smtClean="0"/>
              <a:t>70% oil = imported</a:t>
            </a:r>
          </a:p>
          <a:p>
            <a:endParaRPr lang="en-US" dirty="0"/>
          </a:p>
          <a:p>
            <a:r>
              <a:rPr lang="en-US" dirty="0" smtClean="0"/>
              <a:t>The price of oil?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Oil Distillation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r>
              <a:rPr lang="en-US" b="1" u="sng" dirty="0" smtClean="0"/>
              <a:t>Fractional Distillation </a:t>
            </a:r>
            <a:r>
              <a:rPr lang="en-US" dirty="0" smtClean="0"/>
              <a:t>– separating crude oil by temp/purity</a:t>
            </a:r>
          </a:p>
          <a:p>
            <a:endParaRPr lang="en-US" dirty="0" smtClean="0"/>
          </a:p>
          <a:p>
            <a:r>
              <a:rPr lang="en-US" dirty="0" smtClean="0"/>
              <a:t>Different temps/purities = different purposes</a:t>
            </a:r>
          </a:p>
          <a:p>
            <a:endParaRPr lang="en-US" dirty="0" smtClean="0"/>
          </a:p>
          <a:p>
            <a:r>
              <a:rPr lang="en-US" dirty="0" smtClean="0"/>
              <a:t>Purity = octane concentration</a:t>
            </a:r>
          </a:p>
          <a:p>
            <a:pPr lvl="1"/>
            <a:r>
              <a:rPr lang="en-US" dirty="0" smtClean="0"/>
              <a:t>Regular vs. Premium Gas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3.bp.blogspot.com/-Xw71a9PYa38/UwnfohgeLzI/AAAAAAAABgg/iwttWSjrn30/s1600/Aviary+Photo_1303762804510835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Natural Gas Hybrid: </a:t>
            </a:r>
            <a:r>
              <a:rPr lang="en-US" dirty="0" err="1" smtClean="0"/>
              <a:t>SynFuels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Liquefaction</a:t>
            </a:r>
            <a:r>
              <a:rPr lang="en-US" dirty="0" smtClean="0"/>
              <a:t> – turning rocks into liquid for fuel</a:t>
            </a:r>
          </a:p>
          <a:p>
            <a:endParaRPr lang="en-US" dirty="0"/>
          </a:p>
          <a:p>
            <a:r>
              <a:rPr lang="en-US" b="1" u="sng" dirty="0" smtClean="0"/>
              <a:t>Shale Oil </a:t>
            </a:r>
            <a:r>
              <a:rPr lang="en-US" dirty="0" smtClean="0"/>
              <a:t>– oil from a certain rock (</a:t>
            </a:r>
            <a:r>
              <a:rPr lang="en-US" i="1" dirty="0" err="1" smtClean="0"/>
              <a:t>kerogen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u="sng" dirty="0" smtClean="0"/>
              <a:t>Tar Sands </a:t>
            </a:r>
            <a:r>
              <a:rPr lang="en-US" dirty="0" smtClean="0"/>
              <a:t>– oil from tar (</a:t>
            </a:r>
            <a:r>
              <a:rPr lang="en-US" i="1" dirty="0" smtClean="0"/>
              <a:t>bitumen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>
              <a:buNone/>
            </a:pPr>
            <a:r>
              <a:rPr lang="en-US" i="1" dirty="0" smtClean="0"/>
              <a:t>Problem</a:t>
            </a:r>
            <a:r>
              <a:rPr lang="en-US" dirty="0" smtClean="0"/>
              <a:t>: not energy efficient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900" dirty="0" smtClean="0"/>
              <a:t>FRACKING</a:t>
            </a:r>
            <a:endParaRPr lang="en-US" sz="3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Cleanest fossil fuel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Gateway to renewable?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50% efficient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898" name="AutoShape 2" descr="data:image/jpeg;base64,/9j/4AAQSkZJRgABAQAAAQABAAD/2wCEAAkGBhQSEBQQEhAQFRAVEBAQEBUQFhQVEBUQFBUVFBQUFBQXHCYeFxkjGRQUHy8gIycpLCwsFR4xNTAqNSYrLCkBCQoKDgwOGg8PGiokHSIsLCkqKSwqKSkpKSkpLCwsKSwsLCkpKSwsLCksLCkpLCwsLCkpKSwsLCwpKSksKSkpLP/AABEIAJEBXAMBIgACEQEDEQH/xAAcAAABBQEBAQAAAAAAAAAAAAAAAQIDBQYEBwj/xAA9EAABBAAEBAUBBQcCBgMAAAABAAIDEQQFEiEGMUFRBxNhcZEiFDKBocEjQlJigrHRFXIzNEOS8PEWFyT/xAAZAQADAQEBAAAAAAAAAAAAAAAAAQIDBAX/xAAsEQACAgICAAYBAwQDAAAAAAAAAQIRAyESMQQTIjJBURRCUqFhcYGRIzPh/9oADAMBAAIRAxEAPwDw+05shCahaiJWynurvBZZqANqgXVh8e9nIrbHKKfqMMsJNejTLjH5ZoHJVcsB7LqbnjyKIBCR2ZA/urebxy6OaHmx92zjEZ5IEZ5LsOOF3pSfbhqvSs+Mfs05z+jkEROykbA4/gpm44aiaQMeRdAboSj9g5T+iENNqxwWDceY2KrxObtS/bXkfepVBxW2RkjOSpF3icNFG3ci6WYxcgLjXJJLMSdySorUZcqnpKi8GF49t2wCEWjUsDpFSJbSEoAKRSbqRqSHTFITaQXJLQOgKalKRZsoE9yapHKkJkSWkJbSVDABLpShOCsmxA1BTkqYhqc7dKlpMmxA1KCl0o8tMmxAUEBL5aPLQGhjmo8tKWlAdSCgdEo3NT9aC9LQKyPy0yl0h4QYwlxTHy+yBATbRamyx9otMtOaE7FRK2SkeYihXNM8xVZFWP1lGo9kzzUealyHxJLKUWofNSeaUckHEna09104fCajRcq7WUolPcprJFdilBvpl1PlrGi9W6pn80hkJ5kpqJ5Iy6VCx45R9zsdaS01Cz5GtDrSWkS0lbGFotFIpGwETmNtJS0XBuVCeYMKqEHJ0JtLbKuLK3uGwKjny57ebSvoTKPDtoAtq7cx8OoSwlwArqtvIj1exPKq6Pm7CZc+RwaAbVy/hCVoBc0gFbt2Gw2EnJsOo7aQujijj/BujDWRv1ADpQBW68PCK9TOfz236Uea5nwxJG0Po6U+bhWQYfzg01VrW5t4l4eXDCEYY69NXYq0xnifF9j+zHC2dGnVe3up8vCvkbyZG/aZDLOHZJYnSBpoWosqyZ8zi1rTtzWx4c8R4MPhnQuwxJOrcVW6XhDjrB4cyebC63uJBFHZCx4vsTyz/aZKPJnmUxgGxzU03D7w7TRtbXh7ivAfaZJJNTA5302Nq9aV3lmPwM+KcRMwN5N1bX6i1osEH0yXna7R5RjMlfGLLTS4NK9o4kwEMoc2JzXaeekgqiwnhi941EECrUz8P8ocM0ZHm2lC3Ga8CvjBIadli8ZCWOLTzWMoOPZpp9EdpwKjtO1KUyWh6QhN1ItMVAWBNMQTrRaWitkRwyXyipQ5LqRxQ+TOBCE5jLNBc5uNSgK5wHDj5CBpO60GU8EOMhBbsBfJbxwTkQ5xXZhywhJS2GZcOaZdNLtw/Bhc29B5LReEmzJ+IgjCMjJ2AXTFgCV6bkHh6PIdMW2bIHpSjyPhEyvfQBop/iP5Zcc8Ty2WOjSHREC1uMfwaTjvKA7bBdPFXBToWMGinEgBL8WWxefE89DElL0L/wCDOZh9ZYeV2Qo8s8PnyML9NJPwsx+dBmAQtDmPCckbyDpHuVC3h3a3PAWTwzTqiucWUiVW8mXwNG8tnsEjXYYN5OLvyR5X20Q8v0mVKcGE9CraDMoW/wDSJ7JGZ40GxE2uivhD5kT5k/iJXMwjzyaU8Ze/+ErsbxA8Gw1oXLNmr3G7r2Q1iXy2CeVvpIngyGR3YLS8LZO+CZs3msFEEgnosg3MZBye5Mdinnm93yrhlxQ2k7IljzS05Kv7H1pkHFGHma1rZo9dUWhwu/Zd+d4HzoSwHn26r48hxLmkFrnA9CCbXovCPEmZEaWYt9AXUh1N9t04R8yVx0LI/Lj6jc5rwECCADfssNivD97nmm8lsst8Vp4ToxkAeOWuKr+OqtsH4mZc6TfU0u2Otmw910yTepKzKGZLpnjEvB0nmaA0pmP4bfGQzSbXuH+rZeMQHedGQ/tyHv2UGfR4Fs0b3TR0XbaCHc+9dFk8EHqmjePi3FbpnhGZ5G+FoJad0sORP8rzNJqr5L3bjHJcF5DXPlYA5zdBFEkew6KeTI8JHgS98jBEYwGmxuT6dSl5MO9j/J2zwDC5E6Rpc1pNJseSSgaw12kc6Xu+QZDhIMI6V8sfl6XHUSPw2XNlGIy+HCyPlnhLHWQLBcL5CuapYYL70ZvxDl8Hi8E07XNDS8EkVV819F+HhxD8L/8AqaNQoA1Rc2uq89h4kyxj4z5bnBm7Tp3JVlm/jyyIaYcI/sC8ho+Aqyqo0n/4ZY3cuv8AR6FxBgohC976ADSd+S+XOJMSJMQ9zB9Oo1SueK/E/F476Xv0RfwR7A+56rJMnINrllkXHjZ1xhK7Dcd0okV5lvFDWDTJh2PH5qxkzHLpRvC6N3pyQoxfUhSm13EyglSiVW8+UwOP7Kbbpagk4cfVtc1w9Duh45rrYllxvvRw60ByWXLZG82GlAbHf8VDtdmiUX0zo1I1Ln1o8xLkHAZSschiDp2NdyJAXcc6w7fuYUf1FcOJzguILWNZRsaeapKMHd2Fykuj6L4e4PjEbH0Lobdwu7OIYsLU4aLsDSOZ9F5lwX41CGNsOJaSBsHt3+QvQcJx3l+O0xfaGB5P0B2xvtuurm27vRzNNaPPuKszfLN5kcbWVyvd34rNZtmWJayy9/4Gh+S9i4p4T+gOZX3hemuSzPF/AzxCHNF/TYA5re1NadEemN8lZ5XBnuL0ljZZAy7rU6r9rXLDmeIaTpmcCedOItek8PeH7nYXzCw2SbvoFR4DgZ7sY6PQaFn0NLB4Zv8AUbLLjS6MXJmUzZNfmv1/xajfypp+JcS7SXTyHTu23E18rZcW8BmMMcGkFxoj1SY7w2fHhfO0nYbqfIyrph5uJ/BSf/ZGMMYjfNqZsac1p5etWtjw34tXH5MuHYemqPbb2WKZwbI7Duma003mei3Php4ZuefMnGlvMct/wVxjkj7+jJzxS9nZfRcGsxpE0ZuM773seoS8ScCsgw5dQ5c16AcXhsFEGOljjY0fvOAN+y8h8T/FKKZpgwzi4cnOGwPsjzW3b6LSrS7PJswrzHVysrmSuN7pF50nbs7ECEISGCEqRFALSKQnAKlEQ6EDkVoMpzyXDCizUw9RzVLh8IXmmiyraHKp2C6IHqurEpLaOXO4PUizl4mhk3Oprux5JkUjHmw9ppVuNgcGjXELPWt0YLKGPY551NrsurzMl00mcTw46tNr+S583rTe2yhIGg7Hc7G1XSZLUYeJXAE8imYjK5GNafO2dy5pvLL9pKwx+JfwW00hIYDq223P9kTSEkbvqtgTsCqrFYKZhaDKLdVJZ8DO17WOlGo8kPK/2sFhX7kGO1gFv1Edr/RJBAC2jfsSmvwUnmFrptwNyquTZxBe7msJTp20dUIclSZuMoZDEdTyzYWLpVXFmYwyP/Z0TyOkbKkaxnXU73UM8x5BukeyeTNcaonF4epXbZzPbRTUqUNXn1fR6I1Cf5aTQjiwsS1LHi3jk4/KiISITaBpPssY89lArVY9VOc8Dm0+Jp9RzVOhWs0/szeGD+C114dw3Dmu/JRjAxncSivVVyVHmJ9oPLa6bEQhCyNRQrXJcrdLIGsP1Xse3quFkOobc1Y5LnbsM+yy+m+xHsujGoppy6Mcrk4tQ7No7i/M8I3yvOD2gbagH7fiurLvGTFiMxzQxyjoXAgj4WTxXFLJSS4OaenWh2TBjGUNMg35718rtuDfpZ5//IlUom7yLxkdEHMngD4ibaG/SWnsPRMwvi85mK8wws8g2PLFaqP8/dYqWQbN1NI9wQopX24btvpyVOt/1EpXXZtOIPFUzzx+VC1sLARofTi7vZ6fgjOPF50sXkRYdkbdi8k6iT8cl57KHCYOGn8v7Jr3U4jZZc2tfRtwT/yi7xvGmKnaIjQjGwawU09rrmrbL8+zB8flsnkDaoUQKFd+ayOExrQSHOAC7oeJhH90knltsCPdUssf1MieObdQiVucOmLz5r3ucDvqJKqyVZ4/MXTOJDKvn1VfIytlx5Nu0d2K0ql2MRSEBYmwUhCExAhCEDBOamruyrLnTSNjaLJICuKbdImTSVsly2F5eNF6r2pehy4PGxwCWSHVHp3qtQHchbXgjgKLDMa97Q6UiySOXsrfjTH+RhiGtBJFHsB1Xo4vS+KPMy+tc3pHhuIzsOqzRFj6m8kkebHQW2yj7WurMoGPJOkAndVTsrF1SufNMwh5cl8nRLj7iDC0UOyXF5gHta0s+7VLldkp5C7HYrnflzqvU6lm5S+jZRgvk78djQ8sJbRajFY4Oe1+ncD5XE7LnWBqdvyTTl7rrU7ZHKX0HCH2djscPO16Om4VbK1ji52mrdtvyTJsORvbudKI4eq5mysZTb7RvDHGO0zTYWaG4wWtJaL23Lj2Vvm8DWwF/wBjd9W4c9tDdcHDsTYpGPDA99ghvcr3SGJmIw41sFFtOaQut+mO12cUFyk+L6PlfER7nZRhy9H8S+BRhz50I/Zk7jsV5w8LzskOLPWxz5IUPTtSjpBWZpRIkLVGl1JWKhSxNLE4PS2lSHtEZakUqSkuI7I0IS0poYrXEbgrr/1NxFODXD+YC/lR4WBrnAOJA7gWrXFcPMDdTJ2n0cC0/wBlvDHkq4mE5400pFUJGHm0j/af8p4gjJ2eR7hdmCyMOdTpYwO92pWZC3WWmRoAGx7q1ik+0Q8sE+ytGFbf/EH4gpPsouvMb+a7ocj1SFusBovc8k3/AET9po1jT/F0pHlP6H5sf3HE/D0a8xvuLTJIwP3gfZd2KyipAxrwR36KLHZbocGhwcSAduSiWNr4Ljki62cjave69F0txEbeUZd/uO35KIYM6g3az6q6Zww06R5o1Hc7Gh/lGOE30hZMkI+5lVNmjnCgGtb2aK/NcZWqxHCkLGl5xG3QNFuJWZmYATV10tLJCa9w8U4S9hElCELJI2BCEJiBCEBIYoC23ADQyYPI6rL5VgjI6gvSso4Tc1rX12XVgi7sidNUz0rC5wDQbzrdVvEGYtd9ILS87fVuB60ozlr2x21pIrmFmmwOMpu7/Nd+OKuzhyrVDI+H/tEh+img/VJyv2C75eBWuoRWAPvOcrJuZsiYGvexg/nc1v8AdWOO43y+KP8A5yEuLdwy316fQCnky7McWBJGLwvC2uVzI3agBTiVwZ1wu5kjYWkEEildcPeIuAifKZJX/U6xojedvjZQ5p4j5e6Zj2vlIb3jIIU+dC9lPBJx/qQycIvBa76SQKHZVmY8OSRuDgWkSEg10PZa1viRljw0+e9tDa4pK/GgVyS8Y4Cd7WtxMbQHl1yami/6hsiOWL7JlgdaM3nnBpihbJdsJGqhuHKCPhIBrJQDJE7Y9C1y9A4nzXDuwDmxYiCUu015b2F132BtdPD+CLsKyPQNxe+3wmpRq6G4S5JXow2SNZDiTh5GN082uOz23yIK3sWfNga1j320/dcf1XmHH2EfFjdTLoAclWYzNpZGtbbrCJ5E9McMLT0zfcccRskhdHYIrYrxWbmVtIsqllbvfJZjNcsdG4ilw571rR6GOCS72V4ci0xKuXkaUKghJaUOTtAFJCltIkxgHJdSahKxUCljLeTrHq3/AB1USEk6GXWU5WZXhkbmuJNAA0b9juvSMu8M5NB857Q0NJrmQa7rx9rq3WiwPH+LjiMJmdJCRWmQ6iB/K47hdmHxEY6aOPNgc9pi4rAGJ5LTsCea5hM7Vqr812YbHxTfS6QR7f8AUuvYOAXVhMie5rnMaXMHN37vyuripbgzk5OC/wCRbKhkxDtRbYQMURJq0muysW5a94prSSNzQ6KL7CS8ANPrspeOQ1kgV0mL/aA6a9LUOLm1vsCq2Xa7AkS7g3R2UT8A5rqIIPqsnCbOiM4Kmvo44IyX3e62PDWDEk8YledJcGk8vYLPNy10Tg53I8j03W0yHh4ECbV5jAQ4iI/W09y0rfw+Jp7ObxORSquizzrw0NkxuJ6jV/lebcQZG/DvLXtIK+h8Djh5Y+oOocyKdXqFg/E0RSsttawOaMi5ppl4rg04vX0eNoSuFFIvMPTBCEJACAhIkM1PABacU1ruRNL6OynKG6BqALeQXypleOMUrZB0IK+l/D/jKPEwtbqAdXfquyEm8dR+DnnqWy2zGRmGhc6RtwgWS3mO1LwPifirEySPMZMUZsAMP1afV3P4pfQnEGWDE4d8IO7htR21DcWF41m3Bskcnllp9dtlrhXOLV7OecuMlrR5bK95NkknubJ+So3TO5br1PH8EsZFqcKNLD4jJSZNDR12WGTBOO7s64ZIy0UG/skKsc0yh0XMFcmGwrnmmi1zOMk6NdEXTmkBT54C06SN0/D4Rz+QJU7Ajc8q1yfirE4Y3DiJWejXHT/2nb8lWPgINHmpPsTquimpND8vl8Ggdx5LI652Mks2SAGuPxt+S1eQfZ8Y5rYXU+gSx4+sHrXQj1XlrmUtHwLBJ9qjljJDmvaW13B/su3BnyOXHs5M2KMVy6PeMJwgI4w42T2r+yxnFvCI8tz9NHdew4aAlrXPOpxAPYAnpSyPiPjY4YHPeRq0nb1PJXHJybixLXR804yLS8t7FQKbFza3ud3JKhXny70dYIQhSAIQhAAhCEACEIQAIQhAC2uvCZtLGC1r3aCbLSbYT7d/VcaFSk47QnFSVM23D/G8bGOilY5pc5tyN3GkcwW8/wC6s+HceyTEuaHNotdpPTfkvN0+HEOYdTXFp7g0V14/GTjpnFk8DjltaPQuJ4RFiWOLhbmt1VVA9d1Jxdh2HCxyB7TI0kW3mWcwD7LCYnN3y15jrI5HqpJM0c5mm7W/5SkmjJeDcWnfR1Y3MmuhDd9VrQcE8WCHZw3qufMLCEp8clLBeIlys6Pxoca/yeo4zjUteSw6QemyyOe56ZCd+aoXYonqonyWnPO5KiseFRGOKRCFynQCEISGCRKilIAuzLs2lgdqikc0+h/RcdKSEC9//CrjaeiZVWz0PKPFvHNAD/LkA5a27/K2uXeK0ErmtxcAY/b62btvl137/C8nyWAPeAaq975UtHmvCUb6dDKWPIvQ/doA66uY9t16EYNqzzZ5Fyro9ofgsLjobhfG7bY3y77d1ncu8PyzEkltiiRYoX7rxnzsVhHXHI8fzQuOk+9fqrDLfEjGRytkdNI4t6PJLfhJScdX/s0q6kv4N5xvwO4xuIAc4OrYcz6Kr4C4De2KWWSIh4dpaHgih33U2L8cZJGaRh4mvr7/AN4g9wCOafwt4v8All8eL1Sxu5EVraf1CrlavVk21Kt0Z7xH4OMcsbmsP1t3oEi1ecH8DEQsc6Oy7ejzr/Kkz/xcMko8iNjYmigJGhzj79ldYTxkwjYgXYd4mA2DaLNXcdkXx9SW2HNt1ejIZlwWPt/lhu2x/BaHMuA6htsd2CBpHUdKVDgvFsee6efCskJc4NLTpe1l7NsbOHup+JvGeWWMNwsYiArfm78FLcPhf3N45MiKuHwxlkBc8NjBNDWaP4L0PgXhPCZe0SSStdKOrnR6Gn0AN/K8jxPFWNxQ0Oe919Gj/C58VlMsbLkDgXb0T+nROk16UYSk79bPd+JPFjCYdp0yCR/QNO1rwjjPjqbHyEuNR3s0fqs/iYq3XOuKc69KVHbCKe2CEIWBqCEIQAIQhAAhCEACEIQAIQhAAhCEACEIQAJQUiEATNmB+8L9Rs756/iEOjH7rr9Ds7/BUKFXIBxSItIiwFQkQlYC2hIhFgKrDCeS1pe/U9/7rBsy+73Xdeg+Qq5LapSoTVksk+p5cQBfRooD2AU5whcLauJT4bFuYbafnkqjJfqJkn+k68tzUwuGpupoO45H5Wmj4ojc0/tKceYeKIHYHkqL/UoJRUsRY/8AjiO34tP6UuOXL2n/AIcrXDsfpPwVvGcor0u0c0scJv1KmaOTEh3IqSGMVq+k/wC4A/3CyRikZ0cPUXX5KcZzKG6S4EeoF/PNWvEV7kZS8JftZoWYZjnFxYw+nIfkVDHl8ZebYa7B36qkizdw/dF9wSFIzOTdkO/pNJ/kQfaJfhsq6ZbHL4/M5P09g4X80uTNcO1htoeBy+ogkH3oKGLPadZDiPcX8p+Mz1j6+h1dbpEsmNx0OGPLGSvaODDMBG93e/6Kzj0tIcGj+rcfBXBLmDNNMi0m991Accaqgso5IxR0TxymehZVjC1oeCAP3gKDSD6DZc3EePBbTnCgNiTzHQf+li482lrS1xA/lG/yumDI55vrdYb/AByuofLjv+C2/IclUUcy8Kou5SK7ETajtyUJCsMVh2RGg8Pd108vlcDnWuOarvs9CDTWuhqEIWRYIQhAAhCEACEIQAIQhAAhCEACEIQAIQhAAhCEACEIQAIQhAAhCEACEIQAIQhAAhCEAKlCEKogy+yn7pXNjuZSIXZ+k4l7isemoQuSR2IEBCFIwShCFQMuco5/C6c35fglQu2PsPPn/wBhnHJqELgZ6AIQhI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data:image/jpeg;base64,/9j/4AAQSkZJRgABAQAAAQABAAD/2wCEAAkGBhQSEBQQEhAQFRAVEBAQEBUQFhQVEBUQFBUVFBQUFBQXHCYeFxkjGRQUHy8gIycpLCwsFR4xNTAqNSYrLCkBCQoKDgwOGg8PGiokHSIsLCkqKSwqKSkpKSkpLCwsKSwsLCkpKSwsLCksLCkpLCwsLCkpKSwsLCwpKSksKSkpLP/AABEIAJEBXAMBIgACEQEDEQH/xAAcAAABBQEBAQAAAAAAAAAAAAAAAQIDBQYEBwj/xAA9EAABBAAEBAUBBQcCBgMAAAABAAIDEQQFEiEGMUFRBxNhcZEiFDKBocEjQlJigrHRFXIzNEOS8PEWFyT/xAAZAQADAQEBAAAAAAAAAAAAAAAAAQIDBAX/xAAsEQACAgICAAYBAwQDAAAAAAAAAQIRAyESMQQTIjJBURRCUqFhcYGRIzPh/9oADAMBAAIRAxEAPwDw+05shCahaiJWynurvBZZqANqgXVh8e9nIrbHKKfqMMsJNejTLjH5ZoHJVcsB7LqbnjyKIBCR2ZA/urebxy6OaHmx92zjEZ5IEZ5LsOOF3pSfbhqvSs+Mfs05z+jkEROykbA4/gpm44aiaQMeRdAboSj9g5T+iENNqxwWDceY2KrxObtS/bXkfepVBxW2RkjOSpF3icNFG3ci6WYxcgLjXJJLMSdySorUZcqnpKi8GF49t2wCEWjUsDpFSJbSEoAKRSbqRqSHTFITaQXJLQOgKalKRZsoE9yapHKkJkSWkJbSVDABLpShOCsmxA1BTkqYhqc7dKlpMmxA1KCl0o8tMmxAUEBL5aPLQGhjmo8tKWlAdSCgdEo3NT9aC9LQKyPy0yl0h4QYwlxTHy+yBATbRamyx9otMtOaE7FRK2SkeYihXNM8xVZFWP1lGo9kzzUealyHxJLKUWofNSeaUckHEna09104fCajRcq7WUolPcprJFdilBvpl1PlrGi9W6pn80hkJ5kpqJ5Iy6VCx45R9zsdaS01Cz5GtDrSWkS0lbGFotFIpGwETmNtJS0XBuVCeYMKqEHJ0JtLbKuLK3uGwKjny57ebSvoTKPDtoAtq7cx8OoSwlwArqtvIj1exPKq6Pm7CZc+RwaAbVy/hCVoBc0gFbt2Gw2EnJsOo7aQujijj/BujDWRv1ADpQBW68PCK9TOfz236Uea5nwxJG0Po6U+bhWQYfzg01VrW5t4l4eXDCEYY69NXYq0xnifF9j+zHC2dGnVe3up8vCvkbyZG/aZDLOHZJYnSBpoWosqyZ8zi1rTtzWx4c8R4MPhnQuwxJOrcVW6XhDjrB4cyebC63uJBFHZCx4vsTyz/aZKPJnmUxgGxzU03D7w7TRtbXh7ivAfaZJJNTA5302Nq9aV3lmPwM+KcRMwN5N1bX6i1osEH0yXna7R5RjMlfGLLTS4NK9o4kwEMoc2JzXaeekgqiwnhi941EECrUz8P8ocM0ZHm2lC3Ga8CvjBIadli8ZCWOLTzWMoOPZpp9EdpwKjtO1KUyWh6QhN1ItMVAWBNMQTrRaWitkRwyXyipQ5LqRxQ+TOBCE5jLNBc5uNSgK5wHDj5CBpO60GU8EOMhBbsBfJbxwTkQ5xXZhywhJS2GZcOaZdNLtw/Bhc29B5LReEmzJ+IgjCMjJ2AXTFgCV6bkHh6PIdMW2bIHpSjyPhEyvfQBop/iP5Zcc8Ty2WOjSHREC1uMfwaTjvKA7bBdPFXBToWMGinEgBL8WWxefE89DElL0L/wCDOZh9ZYeV2Qo8s8PnyML9NJPwsx+dBmAQtDmPCckbyDpHuVC3h3a3PAWTwzTqiucWUiVW8mXwNG8tnsEjXYYN5OLvyR5X20Q8v0mVKcGE9CraDMoW/wDSJ7JGZ40GxE2uivhD5kT5k/iJXMwjzyaU8Ze/+ErsbxA8Gw1oXLNmr3G7r2Q1iXy2CeVvpIngyGR3YLS8LZO+CZs3msFEEgnosg3MZBye5Mdinnm93yrhlxQ2k7IljzS05Kv7H1pkHFGHma1rZo9dUWhwu/Zd+d4HzoSwHn26r48hxLmkFrnA9CCbXovCPEmZEaWYt9AXUh1N9t04R8yVx0LI/Lj6jc5rwECCADfssNivD97nmm8lsst8Vp4ToxkAeOWuKr+OqtsH4mZc6TfU0u2Otmw910yTepKzKGZLpnjEvB0nmaA0pmP4bfGQzSbXuH+rZeMQHedGQ/tyHv2UGfR4Fs0b3TR0XbaCHc+9dFk8EHqmjePi3FbpnhGZ5G+FoJad0sORP8rzNJqr5L3bjHJcF5DXPlYA5zdBFEkew6KeTI8JHgS98jBEYwGmxuT6dSl5MO9j/J2zwDC5E6Rpc1pNJseSSgaw12kc6Xu+QZDhIMI6V8sfl6XHUSPw2XNlGIy+HCyPlnhLHWQLBcL5CuapYYL70ZvxDl8Hi8E07XNDS8EkVV819F+HhxD8L/8AqaNQoA1Rc2uq89h4kyxj4z5bnBm7Tp3JVlm/jyyIaYcI/sC8ho+Aqyqo0n/4ZY3cuv8AR6FxBgohC976ADSd+S+XOJMSJMQ9zB9Oo1SueK/E/F476Xv0RfwR7A+56rJMnINrllkXHjZ1xhK7Dcd0okV5lvFDWDTJh2PH5qxkzHLpRvC6N3pyQoxfUhSm13EyglSiVW8+UwOP7Kbbpagk4cfVtc1w9Duh45rrYllxvvRw60ByWXLZG82GlAbHf8VDtdmiUX0zo1I1Ln1o8xLkHAZSschiDp2NdyJAXcc6w7fuYUf1FcOJzguILWNZRsaeapKMHd2Fykuj6L4e4PjEbH0Lobdwu7OIYsLU4aLsDSOZ9F5lwX41CGNsOJaSBsHt3+QvQcJx3l+O0xfaGB5P0B2xvtuurm27vRzNNaPPuKszfLN5kcbWVyvd34rNZtmWJayy9/4Gh+S9i4p4T+gOZX3hemuSzPF/AzxCHNF/TYA5re1NadEemN8lZ5XBnuL0ljZZAy7rU6r9rXLDmeIaTpmcCedOItek8PeH7nYXzCw2SbvoFR4DgZ7sY6PQaFn0NLB4Zv8AUbLLjS6MXJmUzZNfmv1/xajfypp+JcS7SXTyHTu23E18rZcW8BmMMcGkFxoj1SY7w2fHhfO0nYbqfIyrph5uJ/BSf/ZGMMYjfNqZsac1p5etWtjw34tXH5MuHYemqPbb2WKZwbI7Duma003mei3Php4ZuefMnGlvMct/wVxjkj7+jJzxS9nZfRcGsxpE0ZuM773seoS8ScCsgw5dQ5c16AcXhsFEGOljjY0fvOAN+y8h8T/FKKZpgwzi4cnOGwPsjzW3b6LSrS7PJswrzHVysrmSuN7pF50nbs7ECEISGCEqRFALSKQnAKlEQ6EDkVoMpzyXDCizUw9RzVLh8IXmmiyraHKp2C6IHqurEpLaOXO4PUizl4mhk3Oprux5JkUjHmw9ppVuNgcGjXELPWt0YLKGPY551NrsurzMl00mcTw46tNr+S583rTe2yhIGg7Hc7G1XSZLUYeJXAE8imYjK5GNafO2dy5pvLL9pKwx+JfwW00hIYDq223P9kTSEkbvqtgTsCqrFYKZhaDKLdVJZ8DO17WOlGo8kPK/2sFhX7kGO1gFv1Edr/RJBAC2jfsSmvwUnmFrptwNyquTZxBe7msJTp20dUIclSZuMoZDEdTyzYWLpVXFmYwyP/Z0TyOkbKkaxnXU73UM8x5BukeyeTNcaonF4epXbZzPbRTUqUNXn1fR6I1Cf5aTQjiwsS1LHi3jk4/KiISITaBpPssY89lArVY9VOc8Dm0+Jp9RzVOhWs0/szeGD+C114dw3Dmu/JRjAxncSivVVyVHmJ9oPLa6bEQhCyNRQrXJcrdLIGsP1Xse3quFkOobc1Y5LnbsM+yy+m+xHsujGoppy6Mcrk4tQ7No7i/M8I3yvOD2gbagH7fiurLvGTFiMxzQxyjoXAgj4WTxXFLJSS4OaenWh2TBjGUNMg35718rtuDfpZ5//IlUom7yLxkdEHMngD4ibaG/SWnsPRMwvi85mK8wws8g2PLFaqP8/dYqWQbN1NI9wQopX24btvpyVOt/1EpXXZtOIPFUzzx+VC1sLARofTi7vZ6fgjOPF50sXkRYdkbdi8k6iT8cl57KHCYOGn8v7Jr3U4jZZc2tfRtwT/yi7xvGmKnaIjQjGwawU09rrmrbL8+zB8flsnkDaoUQKFd+ayOExrQSHOAC7oeJhH90knltsCPdUssf1MieObdQiVucOmLz5r3ucDvqJKqyVZ4/MXTOJDKvn1VfIytlx5Nu0d2K0ql2MRSEBYmwUhCExAhCEDBOamruyrLnTSNjaLJICuKbdImTSVsly2F5eNF6r2pehy4PGxwCWSHVHp3qtQHchbXgjgKLDMa97Q6UiySOXsrfjTH+RhiGtBJFHsB1Xo4vS+KPMy+tc3pHhuIzsOqzRFj6m8kkebHQW2yj7WurMoGPJOkAndVTsrF1SufNMwh5cl8nRLj7iDC0UOyXF5gHta0s+7VLldkp5C7HYrnflzqvU6lm5S+jZRgvk78djQ8sJbRajFY4Oe1+ncD5XE7LnWBqdvyTTl7rrU7ZHKX0HCH2djscPO16Om4VbK1ji52mrdtvyTJsORvbudKI4eq5mysZTb7RvDHGO0zTYWaG4wWtJaL23Lj2Vvm8DWwF/wBjd9W4c9tDdcHDsTYpGPDA99ghvcr3SGJmIw41sFFtOaQut+mO12cUFyk+L6PlfER7nZRhy9H8S+BRhz50I/Zk7jsV5w8LzskOLPWxz5IUPTtSjpBWZpRIkLVGl1JWKhSxNLE4PS2lSHtEZakUqSkuI7I0IS0poYrXEbgrr/1NxFODXD+YC/lR4WBrnAOJA7gWrXFcPMDdTJ2n0cC0/wBlvDHkq4mE5400pFUJGHm0j/af8p4gjJ2eR7hdmCyMOdTpYwO92pWZC3WWmRoAGx7q1ik+0Q8sE+ytGFbf/EH4gpPsouvMb+a7ocj1SFusBovc8k3/AET9po1jT/F0pHlP6H5sf3HE/D0a8xvuLTJIwP3gfZd2KyipAxrwR36KLHZbocGhwcSAduSiWNr4Ljki62cjave69F0txEbeUZd/uO35KIYM6g3az6q6Zww06R5o1Hc7Gh/lGOE30hZMkI+5lVNmjnCgGtb2aK/NcZWqxHCkLGl5xG3QNFuJWZmYATV10tLJCa9w8U4S9hElCELJI2BCEJiBCEBIYoC23ADQyYPI6rL5VgjI6gvSso4Tc1rX12XVgi7sidNUz0rC5wDQbzrdVvEGYtd9ILS87fVuB60ozlr2x21pIrmFmmwOMpu7/Nd+OKuzhyrVDI+H/tEh+img/VJyv2C75eBWuoRWAPvOcrJuZsiYGvexg/nc1v8AdWOO43y+KP8A5yEuLdwy316fQCnky7McWBJGLwvC2uVzI3agBTiVwZ1wu5kjYWkEEildcPeIuAifKZJX/U6xojedvjZQ5p4j5e6Zj2vlIb3jIIU+dC9lPBJx/qQycIvBa76SQKHZVmY8OSRuDgWkSEg10PZa1viRljw0+e9tDa4pK/GgVyS8Y4Cd7WtxMbQHl1yami/6hsiOWL7JlgdaM3nnBpihbJdsJGqhuHKCPhIBrJQDJE7Y9C1y9A4nzXDuwDmxYiCUu015b2F132BtdPD+CLsKyPQNxe+3wmpRq6G4S5JXow2SNZDiTh5GN082uOz23yIK3sWfNga1j320/dcf1XmHH2EfFjdTLoAclWYzNpZGtbbrCJ5E9McMLT0zfcccRskhdHYIrYrxWbmVtIsqllbvfJZjNcsdG4ilw571rR6GOCS72V4ci0xKuXkaUKghJaUOTtAFJCltIkxgHJdSahKxUCljLeTrHq3/AB1USEk6GXWU5WZXhkbmuJNAA0b9juvSMu8M5NB857Q0NJrmQa7rx9rq3WiwPH+LjiMJmdJCRWmQ6iB/K47hdmHxEY6aOPNgc9pi4rAGJ5LTsCea5hM7Vqr812YbHxTfS6QR7f8AUuvYOAXVhMie5rnMaXMHN37vyuripbgzk5OC/wCRbKhkxDtRbYQMURJq0muysW5a94prSSNzQ6KL7CS8ANPrspeOQ1kgV0mL/aA6a9LUOLm1vsCq2Xa7AkS7g3R2UT8A5rqIIPqsnCbOiM4Kmvo44IyX3e62PDWDEk8YledJcGk8vYLPNy10Tg53I8j03W0yHh4ECbV5jAQ4iI/W09y0rfw+Jp7ObxORSquizzrw0NkxuJ6jV/lebcQZG/DvLXtIK+h8Djh5Y+oOocyKdXqFg/E0RSsttawOaMi5ppl4rg04vX0eNoSuFFIvMPTBCEJACAhIkM1PABacU1ruRNL6OynKG6BqALeQXypleOMUrZB0IK+l/D/jKPEwtbqAdXfquyEm8dR+DnnqWy2zGRmGhc6RtwgWS3mO1LwPifirEySPMZMUZsAMP1afV3P4pfQnEGWDE4d8IO7htR21DcWF41m3Bskcnllp9dtlrhXOLV7OecuMlrR5bK95NkknubJ+So3TO5br1PH8EsZFqcKNLD4jJSZNDR12WGTBOO7s64ZIy0UG/skKsc0yh0XMFcmGwrnmmi1zOMk6NdEXTmkBT54C06SN0/D4Rz+QJU7Ajc8q1yfirE4Y3DiJWejXHT/2nb8lWPgINHmpPsTquimpND8vl8Ggdx5LI652Mks2SAGuPxt+S1eQfZ8Y5rYXU+gSx4+sHrXQj1XlrmUtHwLBJ9qjljJDmvaW13B/su3BnyOXHs5M2KMVy6PeMJwgI4w42T2r+yxnFvCI8tz9NHdew4aAlrXPOpxAPYAnpSyPiPjY4YHPeRq0nb1PJXHJybixLXR804yLS8t7FQKbFza3ud3JKhXny70dYIQhSAIQhAAhCEACEIQAIQhAC2uvCZtLGC1r3aCbLSbYT7d/VcaFSk47QnFSVM23D/G8bGOilY5pc5tyN3GkcwW8/wC6s+HceyTEuaHNotdpPTfkvN0+HEOYdTXFp7g0V14/GTjpnFk8DjltaPQuJ4RFiWOLhbmt1VVA9d1Jxdh2HCxyB7TI0kW3mWcwD7LCYnN3y15jrI5HqpJM0c5mm7W/5SkmjJeDcWnfR1Y3MmuhDd9VrQcE8WCHZw3qufMLCEp8clLBeIlys6Pxoca/yeo4zjUteSw6QemyyOe56ZCd+aoXYonqonyWnPO5KiseFRGOKRCFynQCEISGCRKilIAuzLs2lgdqikc0+h/RcdKSEC9//CrjaeiZVWz0PKPFvHNAD/LkA5a27/K2uXeK0ErmtxcAY/b62btvl137/C8nyWAPeAaq975UtHmvCUb6dDKWPIvQ/doA66uY9t16EYNqzzZ5Fyro9ofgsLjobhfG7bY3y77d1ncu8PyzEkltiiRYoX7rxnzsVhHXHI8fzQuOk+9fqrDLfEjGRytkdNI4t6PJLfhJScdX/s0q6kv4N5xvwO4xuIAc4OrYcz6Kr4C4De2KWWSIh4dpaHgih33U2L8cZJGaRh4mvr7/AN4g9wCOafwt4v8All8eL1Sxu5EVraf1CrlavVk21Kt0Z7xH4OMcsbmsP1t3oEi1ecH8DEQsc6Oy7ejzr/Kkz/xcMko8iNjYmigJGhzj79ldYTxkwjYgXYd4mA2DaLNXcdkXx9SW2HNt1ejIZlwWPt/lhu2x/BaHMuA6htsd2CBpHUdKVDgvFsee6efCskJc4NLTpe1l7NsbOHup+JvGeWWMNwsYiArfm78FLcPhf3N45MiKuHwxlkBc8NjBNDWaP4L0PgXhPCZe0SSStdKOrnR6Gn0AN/K8jxPFWNxQ0Oe919Gj/C58VlMsbLkDgXb0T+nROk16UYSk79bPd+JPFjCYdp0yCR/QNO1rwjjPjqbHyEuNR3s0fqs/iYq3XOuKc69KVHbCKe2CEIWBqCEIQAIQhAAhCEACEIQAIQhAAhCEACEIQAJQUiEATNmB+8L9Rs756/iEOjH7rr9Ds7/BUKFXIBxSItIiwFQkQlYC2hIhFgKrDCeS1pe/U9/7rBsy+73Xdeg+Qq5LapSoTVksk+p5cQBfRooD2AU5whcLauJT4bFuYbafnkqjJfqJkn+k68tzUwuGpupoO45H5Wmj4ojc0/tKceYeKIHYHkqL/UoJRUsRY/8AjiO34tP6UuOXL2n/AIcrXDsfpPwVvGcor0u0c0scJv1KmaOTEh3IqSGMVq+k/wC4A/3CyRikZ0cPUXX5KcZzKG6S4EeoF/PNWvEV7kZS8JftZoWYZjnFxYw+nIfkVDHl8ZebYa7B36qkizdw/dF9wSFIzOTdkO/pNJ/kQfaJfhsq6ZbHL4/M5P09g4X80uTNcO1htoeBy+ogkH3oKGLPadZDiPcX8p+Mz1j6+h1dbpEsmNx0OGPLGSvaODDMBG93e/6Kzj0tIcGj+rcfBXBLmDNNMi0m991Accaqgso5IxR0TxymehZVjC1oeCAP3gKDSD6DZc3EePBbTnCgNiTzHQf+li482lrS1xA/lG/yumDI55vrdYb/AByuofLjv+C2/IclUUcy8Kou5SK7ETajtyUJCsMVh2RGg8Pd108vlcDnWuOarvs9CDTWuhqEIWRYIQhAAhCEACEIQAIQhAAhCEACEIQAIQhAAhCEACEIQAIQhAAhCEACEIQAIQhAAhCEAKlCEKogy+yn7pXNjuZSIXZ+k4l7isemoQuSR2IEBCFIwShCFQMuco5/C6c35fglQu2PsPPn/wBhnHJqELgZ6AIQhI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2" name="Picture 6" descr="http://mjbradley.com/sites/default/files/Natural%20Gas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648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Gas: </a:t>
            </a:r>
            <a:br>
              <a:rPr lang="en-US" dirty="0" smtClean="0"/>
            </a:br>
            <a:r>
              <a:rPr lang="en-US" dirty="0" smtClean="0"/>
              <a:t>A Clean Gateway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Nuclear Power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181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Nuclear Fission </a:t>
            </a:r>
            <a:r>
              <a:rPr lang="en-US" dirty="0" smtClean="0"/>
              <a:t>– neutron collides into uranium (U), causing U to split, creating energy</a:t>
            </a:r>
          </a:p>
          <a:p>
            <a:endParaRPr lang="en-US" dirty="0"/>
          </a:p>
          <a:p>
            <a:r>
              <a:rPr lang="en-US" dirty="0" smtClean="0"/>
              <a:t>Energy </a:t>
            </a:r>
            <a:r>
              <a:rPr lang="en-US" dirty="0" smtClean="0">
                <a:sym typeface="Wingdings" pitchFamily="2" charset="2"/>
              </a:rPr>
              <a:t> Heat &amp; steam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Steam  Turbines  power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(14% efficient…BUT POWERFUL)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Byproducts: solid radioactive waste, water vapor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Thermal Pollution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886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Non-Renewable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Radioactive Waste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648200" cy="5562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High-Level Radioactive Waste </a:t>
            </a:r>
            <a:r>
              <a:rPr lang="en-US" dirty="0" smtClean="0"/>
              <a:t>– large elements with LONG half-lives</a:t>
            </a:r>
          </a:p>
          <a:p>
            <a:pPr lvl="1"/>
            <a:r>
              <a:rPr lang="en-US" dirty="0" smtClean="0"/>
              <a:t>Uranium-238, Iodine-129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Disposal: Bury underground</a:t>
            </a:r>
          </a:p>
          <a:p>
            <a:pPr lvl="1"/>
            <a:r>
              <a:rPr lang="en-US" dirty="0" smtClean="0"/>
              <a:t>Lead containers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Yucca Mountain, NV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48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is coal formed?  Where does it tend to be found?</a:t>
            </a:r>
          </a:p>
          <a:p>
            <a:endParaRPr lang="en-US" dirty="0"/>
          </a:p>
          <a:p>
            <a:r>
              <a:rPr lang="en-US" dirty="0" smtClean="0"/>
              <a:t>Give one example of a </a:t>
            </a:r>
            <a:r>
              <a:rPr lang="en-US" dirty="0" err="1" smtClean="0"/>
              <a:t>SynFuel</a:t>
            </a:r>
            <a:r>
              <a:rPr lang="en-US" dirty="0" smtClean="0"/>
              <a:t>, and why it is a good idea.  What is one of the drawbacks of a </a:t>
            </a:r>
            <a:r>
              <a:rPr lang="en-US" dirty="0" err="1" smtClean="0"/>
              <a:t>synfuel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did we define efficiency?  Why would something like passive solar energy be far more efficient than nuclear energy?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Remember: Laws of Energy/Thermodynamics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105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Law 1</a:t>
            </a:r>
            <a:r>
              <a:rPr lang="en-US" dirty="0" smtClean="0"/>
              <a:t>: Energy cannot be created or destroyed</a:t>
            </a:r>
          </a:p>
          <a:p>
            <a:pPr lvl="1"/>
            <a:r>
              <a:rPr lang="en-US" dirty="0" smtClean="0"/>
              <a:t>Can’t make something out of nothing, can’t make something disappear</a:t>
            </a:r>
          </a:p>
          <a:p>
            <a:endParaRPr lang="en-US" dirty="0"/>
          </a:p>
          <a:p>
            <a:r>
              <a:rPr lang="en-US" b="1" u="sng" dirty="0" smtClean="0"/>
              <a:t>Law 2</a:t>
            </a:r>
            <a:r>
              <a:rPr lang="en-US" dirty="0" smtClean="0"/>
              <a:t>: When converted from one form to another, some energy lost as heat</a:t>
            </a:r>
          </a:p>
          <a:p>
            <a:pPr lvl="1"/>
            <a:r>
              <a:rPr lang="en-US" dirty="0" smtClean="0"/>
              <a:t>Energy generated = </a:t>
            </a:r>
            <a:r>
              <a:rPr lang="en-US" b="1" u="sng" dirty="0" smtClean="0"/>
              <a:t>NET ENERGY</a:t>
            </a:r>
          </a:p>
          <a:p>
            <a:pPr lvl="2"/>
            <a:r>
              <a:rPr lang="en-US" dirty="0" smtClean="0"/>
              <a:t>Ex. your paycheck AFTER taxes (taxes = heat)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1684699" cy="28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465266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“I LOVE LOSING $1,000 OF MY PAYCHECK TO TAXES!!!!!!!”</a:t>
            </a:r>
            <a:endParaRPr lang="en-US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Energy (Thermodynamics)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1: Energy cannot be created or destroyed</a:t>
            </a:r>
          </a:p>
          <a:p>
            <a:pPr lvl="1"/>
            <a:r>
              <a:rPr lang="en-US" dirty="0" smtClean="0"/>
              <a:t>You can’t make something out of nothing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Law 2: When energy is converted from one form to another, some of that energy is lost</a:t>
            </a:r>
          </a:p>
          <a:p>
            <a:pPr lvl="1"/>
            <a:r>
              <a:rPr lang="en-US" dirty="0" smtClean="0"/>
              <a:t>Moving up food chain, some energy lost as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Energy Efficiency &amp;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6482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Paycheck: </a:t>
            </a:r>
            <a:r>
              <a:rPr lang="en-US" i="1" u="sng" dirty="0" smtClean="0"/>
              <a:t>gross pay </a:t>
            </a:r>
            <a:r>
              <a:rPr lang="en-US" i="1" dirty="0" smtClean="0"/>
              <a:t>(total) vs. </a:t>
            </a:r>
            <a:r>
              <a:rPr lang="en-US" i="1" u="sng" dirty="0" smtClean="0"/>
              <a:t>net pay </a:t>
            </a:r>
            <a:r>
              <a:rPr lang="en-US" i="1" dirty="0" smtClean="0"/>
              <a:t>(after tax)</a:t>
            </a:r>
          </a:p>
          <a:p>
            <a:endParaRPr lang="en-US" dirty="0"/>
          </a:p>
          <a:p>
            <a:r>
              <a:rPr lang="en-US" b="1" u="sng" dirty="0" smtClean="0"/>
              <a:t>Energy Efficiency </a:t>
            </a:r>
            <a:r>
              <a:rPr lang="en-US" dirty="0" smtClean="0"/>
              <a:t>– how much of gross energy can generate useful energy</a:t>
            </a:r>
          </a:p>
          <a:p>
            <a:pPr lvl="1"/>
            <a:r>
              <a:rPr lang="en-US" dirty="0" smtClean="0"/>
              <a:t>More efficient = less heat lost</a:t>
            </a:r>
          </a:p>
          <a:p>
            <a:pPr lvl="1"/>
            <a:endParaRPr lang="en-US" dirty="0"/>
          </a:p>
          <a:p>
            <a:r>
              <a:rPr lang="en-US" u="sng" dirty="0" smtClean="0"/>
              <a:t>Incandescent Light </a:t>
            </a:r>
            <a:r>
              <a:rPr lang="en-US" dirty="0" smtClean="0"/>
              <a:t>(5% efficient) vs. </a:t>
            </a:r>
            <a:r>
              <a:rPr lang="en-US" u="sng" dirty="0" smtClean="0"/>
              <a:t>Fluorescent Lights</a:t>
            </a:r>
            <a:r>
              <a:rPr lang="en-US" dirty="0" smtClean="0"/>
              <a:t> (22% efficient)</a:t>
            </a:r>
          </a:p>
          <a:p>
            <a:endParaRPr lang="en-US" dirty="0"/>
          </a:p>
          <a:p>
            <a:r>
              <a:rPr lang="en-US" dirty="0" smtClean="0"/>
              <a:t>Nuclear (14%) vs. Solar (90%)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38058"/>
            <a:ext cx="4043881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10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37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and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/>
          <a:p>
            <a:r>
              <a:rPr lang="en-US" b="1" dirty="0" smtClean="0"/>
              <a:t>Every energy source is renewable </a:t>
            </a:r>
            <a:r>
              <a:rPr lang="en-US" i="1" dirty="0" smtClean="0"/>
              <a:t>(technically)</a:t>
            </a:r>
          </a:p>
          <a:p>
            <a:endParaRPr lang="en-US" dirty="0"/>
          </a:p>
          <a:p>
            <a:r>
              <a:rPr lang="en-US" b="1" u="sng" dirty="0" smtClean="0"/>
              <a:t>Sustainability</a:t>
            </a:r>
            <a:r>
              <a:rPr lang="en-US" dirty="0" smtClean="0"/>
              <a:t> – living within your means</a:t>
            </a:r>
          </a:p>
          <a:p>
            <a:pPr lvl="1"/>
            <a:r>
              <a:rPr lang="en-US" dirty="0" smtClean="0"/>
              <a:t>Not using too much</a:t>
            </a:r>
          </a:p>
          <a:p>
            <a:pPr lvl="1"/>
            <a:endParaRPr lang="en-US" dirty="0"/>
          </a:p>
          <a:p>
            <a:r>
              <a:rPr lang="en-US" dirty="0" smtClean="0"/>
              <a:t>Fossil Fuels – take 10,000+ years to form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371600"/>
            <a:ext cx="4762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5800" y="5410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“the thousands of dollars I spent on hair products sent me into debt…but at least I look like an authentic homeless person!”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Coal</a:t>
            </a:r>
            <a:r>
              <a:rPr lang="en-US" dirty="0" smtClean="0"/>
              <a:t> – most abundant, dirtiest</a:t>
            </a:r>
          </a:p>
          <a:p>
            <a:pPr lvl="1"/>
            <a:r>
              <a:rPr lang="en-US" dirty="0" smtClean="0"/>
              <a:t>Most is in China (75%), large % in US (last 300-1000 years)</a:t>
            </a:r>
          </a:p>
          <a:p>
            <a:endParaRPr lang="en-US" dirty="0"/>
          </a:p>
          <a:p>
            <a:r>
              <a:rPr lang="en-US" b="1" u="sng" dirty="0" smtClean="0"/>
              <a:t>Oil</a:t>
            </a:r>
            <a:r>
              <a:rPr lang="en-US" dirty="0" smtClean="0"/>
              <a:t> – most versatile, most popular</a:t>
            </a:r>
          </a:p>
          <a:p>
            <a:pPr lvl="1"/>
            <a:r>
              <a:rPr lang="en-US" dirty="0" smtClean="0"/>
              <a:t>Gas, plastics, cosmetics, etc. (last only 25 years)</a:t>
            </a:r>
          </a:p>
          <a:p>
            <a:endParaRPr lang="en-US" dirty="0"/>
          </a:p>
          <a:p>
            <a:r>
              <a:rPr lang="en-US" b="1" u="sng" dirty="0" smtClean="0"/>
              <a:t>Natural Gas </a:t>
            </a:r>
            <a:r>
              <a:rPr lang="en-US" dirty="0" smtClean="0"/>
              <a:t>– cleanest fossil fuel</a:t>
            </a:r>
          </a:p>
          <a:p>
            <a:pPr lvl="1"/>
            <a:r>
              <a:rPr lang="en-US" dirty="0" smtClean="0"/>
              <a:t>Gateway from nonrenewable to renewable</a:t>
            </a:r>
          </a:p>
          <a:p>
            <a:endParaRPr lang="en-US" dirty="0"/>
          </a:p>
          <a:p>
            <a:r>
              <a:rPr lang="en-US" b="1" u="sng" dirty="0" smtClean="0"/>
              <a:t>Nuclear</a:t>
            </a:r>
            <a:r>
              <a:rPr lang="en-US" dirty="0" smtClean="0"/>
              <a:t> – most powerful, most unstable</a:t>
            </a:r>
          </a:p>
          <a:p>
            <a:pPr lvl="1"/>
            <a:r>
              <a:rPr lang="en-US" dirty="0" smtClean="0"/>
              <a:t>10 million times more powerful than F.F.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Non-Renewable Energy Commonalities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popular/most available</a:t>
            </a:r>
          </a:p>
          <a:p>
            <a:endParaRPr lang="en-US" dirty="0"/>
          </a:p>
          <a:p>
            <a:r>
              <a:rPr lang="en-US" dirty="0" smtClean="0"/>
              <a:t>Relatively high net energy yield</a:t>
            </a:r>
          </a:p>
          <a:p>
            <a:endParaRPr lang="en-US" dirty="0"/>
          </a:p>
          <a:p>
            <a:r>
              <a:rPr lang="en-US" dirty="0" smtClean="0"/>
              <a:t>High costs overall (external costs)</a:t>
            </a:r>
          </a:p>
          <a:p>
            <a:endParaRPr lang="en-US" dirty="0"/>
          </a:p>
          <a:p>
            <a:r>
              <a:rPr lang="en-US" dirty="0" smtClean="0"/>
              <a:t>High environmental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Do Fossil Fuels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en-US" b="1" u="sng" dirty="0" smtClean="0"/>
              <a:t>Coal</a:t>
            </a:r>
            <a:r>
              <a:rPr lang="en-US" dirty="0" smtClean="0"/>
              <a:t> – dead plants in swampy biomes</a:t>
            </a:r>
          </a:p>
          <a:p>
            <a:pPr lvl="1"/>
            <a:r>
              <a:rPr lang="en-US" dirty="0" smtClean="0"/>
              <a:t>trapped in water-logged soil</a:t>
            </a:r>
          </a:p>
          <a:p>
            <a:pPr lvl="1"/>
            <a:r>
              <a:rPr lang="en-US" dirty="0" smtClean="0"/>
              <a:t>Over time, soil hardens and coal forms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Oil &amp; Natural Gas </a:t>
            </a:r>
            <a:r>
              <a:rPr lang="en-US" dirty="0" smtClean="0"/>
              <a:t>– dead marine organisms</a:t>
            </a:r>
          </a:p>
          <a:p>
            <a:pPr lvl="1"/>
            <a:r>
              <a:rPr lang="en-US" dirty="0" smtClean="0"/>
              <a:t>High pressure, oxygen-free ocean floor = oil &amp; gas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Warm Up #1</vt:lpstr>
      <vt:lpstr>Non-Renewable Energy</vt:lpstr>
      <vt:lpstr>Remember: Laws of Energy/Thermodynamics</vt:lpstr>
      <vt:lpstr>Laws of Energy (Thermodynamics)</vt:lpstr>
      <vt:lpstr>Energy Efficiency &amp; Lights</vt:lpstr>
      <vt:lpstr>Nonrenewable and Sustainability</vt:lpstr>
      <vt:lpstr>Forms</vt:lpstr>
      <vt:lpstr>Non-Renewable Energy Commonalities</vt:lpstr>
      <vt:lpstr>How Do Fossil Fuels Form?</vt:lpstr>
      <vt:lpstr>Fossil Fuel Power: COMBUSTION</vt:lpstr>
      <vt:lpstr>Coal</vt:lpstr>
      <vt:lpstr>The Problem with Coal: Acid Rain</vt:lpstr>
      <vt:lpstr>Oil/Petroleum</vt:lpstr>
      <vt:lpstr>The Problem with Oil: Scarcity</vt:lpstr>
      <vt:lpstr>Oil Distillation</vt:lpstr>
      <vt:lpstr>Another Natural Gas Hybrid: SynFuels</vt:lpstr>
      <vt:lpstr>Natural Gas</vt:lpstr>
      <vt:lpstr>Natural Gas:  A Clean Gateway into the Future</vt:lpstr>
      <vt:lpstr>How Nuclear Power Works</vt:lpstr>
      <vt:lpstr>Radioactive Waste Disposal</vt:lpstr>
      <vt:lpstr>Quick Quiz #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#1</dc:title>
  <dc:creator>Windows User</dc:creator>
  <cp:lastModifiedBy>Windows User</cp:lastModifiedBy>
  <cp:revision>1</cp:revision>
  <dcterms:created xsi:type="dcterms:W3CDTF">2014-11-17T16:13:41Z</dcterms:created>
  <dcterms:modified xsi:type="dcterms:W3CDTF">2014-11-17T16:14:05Z</dcterms:modified>
</cp:coreProperties>
</file>