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98A0453-412B-4B2A-91B9-60D844A62451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C15DCB5-78FD-4F41-89E4-0EF31A9C7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0453-412B-4B2A-91B9-60D844A62451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DCB5-78FD-4F41-89E4-0EF31A9C7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0453-412B-4B2A-91B9-60D844A62451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DCB5-78FD-4F41-89E4-0EF31A9C7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0453-412B-4B2A-91B9-60D844A62451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DCB5-78FD-4F41-89E4-0EF31A9C7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0453-412B-4B2A-91B9-60D844A62451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DCB5-78FD-4F41-89E4-0EF31A9C7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0453-412B-4B2A-91B9-60D844A62451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DCB5-78FD-4F41-89E4-0EF31A9C7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8A0453-412B-4B2A-91B9-60D844A62451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15DCB5-78FD-4F41-89E4-0EF31A9C7BF0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98A0453-412B-4B2A-91B9-60D844A62451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C15DCB5-78FD-4F41-89E4-0EF31A9C7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0453-412B-4B2A-91B9-60D844A62451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DCB5-78FD-4F41-89E4-0EF31A9C7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0453-412B-4B2A-91B9-60D844A62451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DCB5-78FD-4F41-89E4-0EF31A9C7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0453-412B-4B2A-91B9-60D844A62451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DCB5-78FD-4F41-89E4-0EF31A9C7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98A0453-412B-4B2A-91B9-60D844A62451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C15DCB5-78FD-4F41-89E4-0EF31A9C7B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024744" cy="1143000"/>
          </a:xfrm>
        </p:spPr>
        <p:txBody>
          <a:bodyPr/>
          <a:lstStyle/>
          <a:p>
            <a:r>
              <a:rPr lang="en-US" dirty="0" smtClean="0"/>
              <a:t>Famine and Corruption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76400"/>
            <a:ext cx="4191000" cy="4800600"/>
          </a:xfrm>
          <a:prstGeom prst="rect">
            <a:avLst/>
          </a:prstGeom>
        </p:spPr>
        <p:txBody>
          <a:bodyPr/>
          <a:lstStyle/>
          <a:p>
            <a:r>
              <a:rPr lang="en-US" b="1" u="sng" dirty="0" smtClean="0"/>
              <a:t>Famine</a:t>
            </a:r>
            <a:r>
              <a:rPr lang="en-US" dirty="0" smtClean="0"/>
              <a:t> – large-scale food shortage, starvation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Causes:</a:t>
            </a:r>
          </a:p>
          <a:p>
            <a:r>
              <a:rPr lang="en-US" dirty="0" smtClean="0"/>
              <a:t>Quakes, war, disease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Corruption:</a:t>
            </a:r>
          </a:p>
          <a:p>
            <a:r>
              <a:rPr lang="en-US" dirty="0" smtClean="0"/>
              <a:t>Price gouging, hoarding, economic turmoil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76400"/>
            <a:ext cx="396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Diseases with </a:t>
            </a:r>
            <a:br>
              <a:rPr lang="en-US" dirty="0" smtClean="0"/>
            </a:br>
            <a:r>
              <a:rPr lang="en-US" dirty="0" smtClean="0"/>
              <a:t>Malnutrition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4267200" cy="5029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Goiter</a:t>
            </a:r>
            <a:r>
              <a:rPr lang="en-US" dirty="0" smtClean="0"/>
              <a:t> – lack of iodine</a:t>
            </a:r>
          </a:p>
          <a:p>
            <a:pPr lvl="1"/>
            <a:r>
              <a:rPr lang="en-US" dirty="0" smtClean="0"/>
              <a:t>Enlarged thyroid gland</a:t>
            </a:r>
          </a:p>
          <a:p>
            <a:endParaRPr lang="en-US" dirty="0"/>
          </a:p>
          <a:p>
            <a:r>
              <a:rPr lang="en-US" b="1" u="sng" dirty="0" smtClean="0"/>
              <a:t>Anemia</a:t>
            </a:r>
            <a:r>
              <a:rPr lang="en-US" dirty="0" smtClean="0"/>
              <a:t>– lack of iron</a:t>
            </a:r>
          </a:p>
          <a:p>
            <a:endParaRPr lang="en-US" dirty="0"/>
          </a:p>
          <a:p>
            <a:r>
              <a:rPr lang="en-US" b="1" u="sng" dirty="0" smtClean="0"/>
              <a:t>Marasmus</a:t>
            </a:r>
            <a:r>
              <a:rPr lang="en-US" dirty="0" smtClean="0"/>
              <a:t> – not enough calories/protein</a:t>
            </a:r>
          </a:p>
          <a:p>
            <a:pPr lvl="1"/>
            <a:r>
              <a:rPr lang="en-US" dirty="0" smtClean="0"/>
              <a:t>Thin/wasting away</a:t>
            </a:r>
          </a:p>
          <a:p>
            <a:endParaRPr lang="en-US" dirty="0"/>
          </a:p>
          <a:p>
            <a:r>
              <a:rPr lang="en-US" b="1" u="sng" dirty="0" smtClean="0"/>
              <a:t>Kwashiorkor</a:t>
            </a:r>
            <a:r>
              <a:rPr lang="en-US" dirty="0" smtClean="0"/>
              <a:t> – mostly starchy food diet</a:t>
            </a:r>
          </a:p>
          <a:p>
            <a:pPr lvl="1"/>
            <a:r>
              <a:rPr lang="en-US" dirty="0" smtClean="0"/>
              <a:t>Discolored skin, bloated belly (liver failure)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0"/>
            <a:ext cx="19050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3505200"/>
            <a:ext cx="1952625" cy="283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793" y="342900"/>
            <a:ext cx="220834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76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Skinny vs. Fat…how is this determined?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48600" cy="4953000"/>
          </a:xfrm>
        </p:spPr>
        <p:txBody>
          <a:bodyPr/>
          <a:lstStyle/>
          <a:p>
            <a:r>
              <a:rPr lang="en-US" b="1" u="sng" dirty="0" smtClean="0"/>
              <a:t>BMI</a:t>
            </a:r>
            <a:r>
              <a:rPr lang="en-US" dirty="0" smtClean="0"/>
              <a:t> (Body Mass Index) – proportion of height and weight</a:t>
            </a:r>
            <a:endParaRPr lang="en-US" dirty="0"/>
          </a:p>
          <a:p>
            <a:pPr lvl="1"/>
            <a:r>
              <a:rPr lang="en-US" dirty="0" smtClean="0"/>
              <a:t>BMI = [weight (</a:t>
            </a:r>
            <a:r>
              <a:rPr lang="en-US" dirty="0" err="1" smtClean="0"/>
              <a:t>lbs</a:t>
            </a:r>
            <a:r>
              <a:rPr lang="en-US" dirty="0" smtClean="0"/>
              <a:t>) x 703 ÷ height (in)</a:t>
            </a:r>
            <a:r>
              <a:rPr lang="en-US" baseline="30000" dirty="0" smtClean="0"/>
              <a:t>2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&lt;18 = underweight, 18-25 = healthy, 30+ = obese</a:t>
            </a:r>
          </a:p>
          <a:p>
            <a:pPr lvl="1"/>
            <a:r>
              <a:rPr lang="en-US" dirty="0" smtClean="0"/>
              <a:t>Racist?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b="1" u="sng" dirty="0" smtClean="0"/>
              <a:t>Obesity</a:t>
            </a:r>
            <a:r>
              <a:rPr lang="en-US" dirty="0" smtClean="0"/>
              <a:t> – Seriously overweight (64% of </a:t>
            </a:r>
            <a:r>
              <a:rPr lang="en-US" dirty="0" err="1" smtClean="0"/>
              <a:t>Amurrica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Heart problems, diabetes, etc.</a:t>
            </a:r>
          </a:p>
          <a:p>
            <a:endParaRPr lang="en-US" dirty="0"/>
          </a:p>
          <a:p>
            <a:r>
              <a:rPr lang="en-US" dirty="0" smtClean="0"/>
              <a:t>Developing vs. Developed countries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511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024744" cy="1143000"/>
          </a:xfrm>
        </p:spPr>
        <p:txBody>
          <a:bodyPr/>
          <a:lstStyle/>
          <a:p>
            <a:r>
              <a:rPr lang="en-US" dirty="0" smtClean="0"/>
              <a:t>Eating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1447800"/>
            <a:ext cx="4724400" cy="5029200"/>
          </a:xfrm>
          <a:prstGeom prst="rect">
            <a:avLst/>
          </a:prstGeom>
        </p:spPr>
        <p:txBody>
          <a:bodyPr/>
          <a:lstStyle/>
          <a:p>
            <a:r>
              <a:rPr lang="en-US" b="1" u="sng" dirty="0" smtClean="0"/>
              <a:t>Anorexia Nervosa </a:t>
            </a:r>
            <a:r>
              <a:rPr lang="en-US" dirty="0" smtClean="0"/>
              <a:t>– obsessive fear of gaining weight, unrealistic perception of body weight</a:t>
            </a:r>
          </a:p>
          <a:p>
            <a:endParaRPr lang="en-US" dirty="0"/>
          </a:p>
          <a:p>
            <a:r>
              <a:rPr lang="en-US" b="1" u="sng" dirty="0" smtClean="0"/>
              <a:t>Bulimia Nervosa </a:t>
            </a:r>
            <a:r>
              <a:rPr lang="en-US" dirty="0" smtClean="0"/>
              <a:t>– binging/purging cycle</a:t>
            </a:r>
          </a:p>
          <a:p>
            <a:pPr lvl="1"/>
            <a:r>
              <a:rPr lang="en-US" dirty="0" smtClean="0"/>
              <a:t>Purging Type - vomiting</a:t>
            </a:r>
          </a:p>
          <a:p>
            <a:pPr lvl="1"/>
            <a:r>
              <a:rPr lang="en-US" dirty="0" smtClean="0"/>
              <a:t>Non-Purging Type - exercise</a:t>
            </a:r>
          </a:p>
          <a:p>
            <a:pPr lvl="1"/>
            <a:endParaRPr lang="en-US" dirty="0"/>
          </a:p>
          <a:p>
            <a:r>
              <a:rPr lang="en-US" b="1" u="sng" dirty="0" smtClean="0"/>
              <a:t>Binge-Eating Disorder </a:t>
            </a:r>
            <a:r>
              <a:rPr lang="en-US" dirty="0" smtClean="0"/>
              <a:t>– compulsive over-eating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800"/>
            <a:ext cx="4343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352800"/>
            <a:ext cx="4343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1" y="5257800"/>
            <a:ext cx="4343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2487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024744" cy="1143000"/>
          </a:xfrm>
        </p:spPr>
        <p:txBody>
          <a:bodyPr/>
          <a:lstStyle/>
          <a:p>
            <a:r>
              <a:rPr lang="en-US" dirty="0" smtClean="0"/>
              <a:t>Perception is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447800"/>
            <a:ext cx="4876800" cy="5105400"/>
          </a:xfrm>
          <a:prstGeom prst="rect">
            <a:avLst/>
          </a:prstGeom>
        </p:spPr>
        <p:txBody>
          <a:bodyPr/>
          <a:lstStyle/>
          <a:p>
            <a:r>
              <a:rPr lang="en-US" b="1" u="sng" dirty="0" smtClean="0"/>
              <a:t>Body Dysmorphic Disorder </a:t>
            </a:r>
            <a:r>
              <a:rPr lang="en-US" dirty="0" smtClean="0"/>
              <a:t>– unrealistic perceptions of body shape and size </a:t>
            </a:r>
          </a:p>
          <a:p>
            <a:endParaRPr lang="en-US" dirty="0" smtClean="0"/>
          </a:p>
          <a:p>
            <a:r>
              <a:rPr lang="en-US" dirty="0" smtClean="0"/>
              <a:t>Size and the Media</a:t>
            </a:r>
          </a:p>
          <a:p>
            <a:endParaRPr lang="en-US" dirty="0" smtClean="0"/>
          </a:p>
          <a:p>
            <a:r>
              <a:rPr lang="en-US" dirty="0" smtClean="0"/>
              <a:t>Perception of attractiveness</a:t>
            </a:r>
          </a:p>
          <a:p>
            <a:pPr lvl="1"/>
            <a:r>
              <a:rPr lang="en-US" dirty="0" smtClean="0"/>
              <a:t>Men vs. women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10% eating disorders = men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182533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161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24744" cy="1143000"/>
          </a:xfrm>
        </p:spPr>
        <p:txBody>
          <a:bodyPr/>
          <a:lstStyle/>
          <a:p>
            <a:r>
              <a:rPr lang="en-US" dirty="0" smtClean="0"/>
              <a:t>Signs of Anorexia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47800"/>
            <a:ext cx="4267200" cy="5181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/>
              <a:t>Lanugo</a:t>
            </a:r>
            <a:r>
              <a:rPr lang="en-US" dirty="0" smtClean="0"/>
              <a:t> – thin hair on body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Amenorrhea – not having period for 3+ months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Secretive eating habits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Bad breath (</a:t>
            </a:r>
            <a:r>
              <a:rPr lang="en-US" dirty="0" err="1" smtClean="0"/>
              <a:t>ketotic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Swollen cheeks/joints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OCD behaviors in other ways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024744" cy="1143000"/>
          </a:xfrm>
        </p:spPr>
        <p:txBody>
          <a:bodyPr/>
          <a:lstStyle/>
          <a:p>
            <a:r>
              <a:rPr lang="en-US" dirty="0" smtClean="0"/>
              <a:t>Signs of Bulimia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47800"/>
            <a:ext cx="4419600" cy="52578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Weight = usually normal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Issues with impulse control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Discolored, eroded teeth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Enlarged glands below neck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Excessive exercise following a meal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Secretive eating habits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744" cy="1143000"/>
          </a:xfrm>
        </p:spPr>
        <p:txBody>
          <a:bodyPr/>
          <a:lstStyle/>
          <a:p>
            <a:r>
              <a:rPr lang="en-US" dirty="0" smtClean="0"/>
              <a:t>Quick Quiz # 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76400"/>
            <a:ext cx="8382000" cy="48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You are looking at two people, you are told one of them has goiter, while the other has kwashiorkor.</a:t>
            </a:r>
          </a:p>
          <a:p>
            <a:endParaRPr lang="en-US" dirty="0" smtClean="0"/>
          </a:p>
          <a:p>
            <a:r>
              <a:rPr lang="en-US" dirty="0" smtClean="0"/>
              <a:t>How  can you tell which has which?  Describe distinguishing features of each disease.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 does each person have swelling in certain parts of their body?  What can be done to fix this problem?</a:t>
            </a:r>
          </a:p>
          <a:p>
            <a:endParaRPr lang="en-US" dirty="0" smtClean="0"/>
          </a:p>
          <a:p>
            <a:r>
              <a:rPr lang="en-US" dirty="0" smtClean="0"/>
              <a:t>Why do famines occur?  Why can it lead to corruption?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024744" cy="1143000"/>
          </a:xfrm>
        </p:spPr>
        <p:txBody>
          <a:bodyPr/>
          <a:lstStyle/>
          <a:p>
            <a:r>
              <a:rPr lang="en-US" dirty="0" smtClean="0"/>
              <a:t>Warm Up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0"/>
            <a:ext cx="8153400" cy="3505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From a business standpoint, why do you think people would selectively breed cows?</a:t>
            </a:r>
          </a:p>
          <a:p>
            <a:endParaRPr lang="en-US" dirty="0" smtClean="0"/>
          </a:p>
          <a:p>
            <a:r>
              <a:rPr lang="en-US" dirty="0" smtClean="0"/>
              <a:t>From a moral standpoint, why would organizations like PETA (People for the Ethical Treatment of Animals) take issue with this practice?</a:t>
            </a:r>
          </a:p>
          <a:p>
            <a:endParaRPr lang="en-US" dirty="0" smtClean="0"/>
          </a:p>
          <a:p>
            <a:r>
              <a:rPr lang="en-US" dirty="0" smtClean="0"/>
              <a:t>Where do you stand on this issue?  Do you think breeding should be selective?  Do you think it is different than selectively breeding humans?  Why or why not?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0"/>
            <a:ext cx="3581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1219200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Belgian Blue.  This muscular cow has been made by generations of artificial insemination, in which breeding is incredibly selective; only the most muscular bulls (males) are allowed to breed with cows (females).   They do this same practice with horses.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Hunger and Obesity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037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Food Inc.: Industrialized Farming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763000" cy="5105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Biodiversity Loss	</a:t>
            </a:r>
          </a:p>
          <a:p>
            <a:pPr lvl="1"/>
            <a:r>
              <a:rPr lang="en-US" dirty="0" smtClean="0"/>
              <a:t>Habitat destruction and pesticide runoff</a:t>
            </a:r>
          </a:p>
          <a:p>
            <a:pPr lvl="1"/>
            <a:r>
              <a:rPr lang="en-US" dirty="0" smtClean="0"/>
              <a:t>Using only one type of seed instead of variety (</a:t>
            </a:r>
            <a:r>
              <a:rPr lang="en-US" i="1" dirty="0" smtClean="0"/>
              <a:t>Monsanto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Soil</a:t>
            </a:r>
          </a:p>
          <a:p>
            <a:pPr lvl="1"/>
            <a:r>
              <a:rPr lang="en-US" dirty="0" smtClean="0"/>
              <a:t>Erosion, loss of fertility, water logging, desertification</a:t>
            </a:r>
          </a:p>
          <a:p>
            <a:pPr>
              <a:buNone/>
            </a:pPr>
            <a:r>
              <a:rPr lang="en-US" dirty="0" smtClean="0"/>
              <a:t>Air and Water Pollution</a:t>
            </a:r>
          </a:p>
          <a:p>
            <a:pPr lvl="1"/>
            <a:r>
              <a:rPr lang="en-US" dirty="0" smtClean="0"/>
              <a:t>Greenhouse gas emissions (tractors, pesticide sprays)</a:t>
            </a:r>
          </a:p>
          <a:p>
            <a:pPr lvl="1"/>
            <a:r>
              <a:rPr lang="en-US" dirty="0" smtClean="0"/>
              <a:t>Groundwater contamination (nitrogen, pesticides)</a:t>
            </a:r>
          </a:p>
          <a:p>
            <a:pPr lvl="1"/>
            <a:r>
              <a:rPr lang="en-US" dirty="0" smtClean="0"/>
              <a:t>Eutrophication</a:t>
            </a:r>
          </a:p>
          <a:p>
            <a:pPr>
              <a:buNone/>
            </a:pPr>
            <a:r>
              <a:rPr lang="en-US" dirty="0" smtClean="0"/>
              <a:t>Human Health</a:t>
            </a:r>
          </a:p>
          <a:p>
            <a:pPr lvl="1"/>
            <a:r>
              <a:rPr lang="en-US" dirty="0" smtClean="0"/>
              <a:t>Drinking water = nitrates</a:t>
            </a:r>
          </a:p>
          <a:p>
            <a:pPr lvl="1"/>
            <a:r>
              <a:rPr lang="en-US" dirty="0" smtClean="0"/>
              <a:t>Bacteria contamination in meat (</a:t>
            </a:r>
            <a:r>
              <a:rPr lang="en-US" i="1" dirty="0" err="1" smtClean="0"/>
              <a:t>E.coli</a:t>
            </a:r>
            <a:r>
              <a:rPr lang="en-US" dirty="0" smtClean="0"/>
              <a:t>) - manure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024744" cy="1143000"/>
          </a:xfrm>
        </p:spPr>
        <p:txBody>
          <a:bodyPr/>
          <a:lstStyle/>
          <a:p>
            <a:r>
              <a:rPr lang="en-US" dirty="0" smtClean="0"/>
              <a:t>Can Organic Feed us All?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5334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u="sng" dirty="0" smtClean="0"/>
              <a:t>Old Belief</a:t>
            </a:r>
            <a:r>
              <a:rPr lang="en-US" i="1" dirty="0" smtClean="0"/>
              <a:t>: organic farming = more land required for same yields</a:t>
            </a:r>
          </a:p>
          <a:p>
            <a:pPr lvl="1"/>
            <a:r>
              <a:rPr lang="en-US" i="1" dirty="0" smtClean="0"/>
              <a:t>Deforestation, 2 billion people die, etc.</a:t>
            </a:r>
          </a:p>
          <a:p>
            <a:pPr>
              <a:buNone/>
            </a:pPr>
            <a:r>
              <a:rPr lang="en-US" b="1" u="sng" dirty="0" smtClean="0"/>
              <a:t>NOW</a:t>
            </a:r>
          </a:p>
          <a:p>
            <a:r>
              <a:rPr lang="en-US" dirty="0" smtClean="0"/>
              <a:t>Organic = 20% less productive than industrial farming (Developed countries)</a:t>
            </a:r>
          </a:p>
          <a:p>
            <a:pPr lvl="1"/>
            <a:r>
              <a:rPr lang="en-US" dirty="0" smtClean="0"/>
              <a:t>Far less pollution</a:t>
            </a:r>
          </a:p>
          <a:p>
            <a:r>
              <a:rPr lang="en-US" dirty="0" smtClean="0"/>
              <a:t>Developing = same or more yields than current techniques</a:t>
            </a:r>
          </a:p>
          <a:p>
            <a:pPr>
              <a:buNone/>
            </a:pPr>
            <a:r>
              <a:rPr lang="en-US" b="1" u="sng" dirty="0" smtClean="0"/>
              <a:t>WHAT NEEDS TO BE DONE</a:t>
            </a:r>
          </a:p>
          <a:p>
            <a:r>
              <a:rPr lang="en-US" dirty="0" smtClean="0"/>
              <a:t>Shift in </a:t>
            </a:r>
            <a:r>
              <a:rPr lang="en-US" dirty="0" err="1" smtClean="0"/>
              <a:t>gov’t</a:t>
            </a:r>
            <a:r>
              <a:rPr lang="en-US" dirty="0" smtClean="0"/>
              <a:t> subsidies &amp; consumer attitude</a:t>
            </a:r>
          </a:p>
          <a:p>
            <a:pPr lvl="1"/>
            <a:r>
              <a:rPr lang="en-US" dirty="0" smtClean="0"/>
              <a:t>Price of milk/water &lt; Price of soda (ideal world)</a:t>
            </a:r>
          </a:p>
          <a:p>
            <a:pPr lvl="1"/>
            <a:r>
              <a:rPr lang="en-US" dirty="0" err="1" smtClean="0"/>
              <a:t>Walmart</a:t>
            </a:r>
            <a:r>
              <a:rPr lang="en-US" dirty="0" smtClean="0"/>
              <a:t> and organic (corporate influence)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Supermarkets are NOT Evenly distributed…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35467" y="1828800"/>
            <a:ext cx="4741333" cy="4876800"/>
          </a:xfrm>
          <a:prstGeom prst="rect">
            <a:avLst/>
          </a:prstGeom>
        </p:spPr>
        <p:txBody>
          <a:bodyPr/>
          <a:lstStyle/>
          <a:p>
            <a:r>
              <a:rPr lang="en-US" b="1" u="sng" dirty="0" smtClean="0"/>
              <a:t>Redlining</a:t>
            </a:r>
            <a:r>
              <a:rPr lang="en-US" dirty="0" smtClean="0"/>
              <a:t> – denying or increasing the costs of services to groups of people</a:t>
            </a:r>
          </a:p>
          <a:p>
            <a:pPr lvl="1"/>
            <a:r>
              <a:rPr lang="en-US" dirty="0" smtClean="0"/>
              <a:t>Racial, religious, etc.</a:t>
            </a:r>
          </a:p>
          <a:p>
            <a:pPr lvl="1"/>
            <a:r>
              <a:rPr lang="en-US" dirty="0" smtClean="0"/>
              <a:t>Supermarket redlining (Whole Foods)</a:t>
            </a:r>
          </a:p>
          <a:p>
            <a:pPr lvl="1"/>
            <a:endParaRPr lang="en-US" dirty="0"/>
          </a:p>
          <a:p>
            <a:r>
              <a:rPr lang="en-US" dirty="0" smtClean="0"/>
              <a:t>Fast food and the poor</a:t>
            </a:r>
          </a:p>
          <a:p>
            <a:pPr lvl="1"/>
            <a:r>
              <a:rPr lang="en-US" dirty="0" smtClean="0"/>
              <a:t>Bad calories = cheaper (gov’t subsidies)</a:t>
            </a:r>
          </a:p>
          <a:p>
            <a:endParaRPr lang="en-US" dirty="0"/>
          </a:p>
          <a:p>
            <a:r>
              <a:rPr lang="en-US" dirty="0" smtClean="0"/>
              <a:t>Beverly vs. South Central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114800"/>
            <a:ext cx="373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19200"/>
            <a:ext cx="3810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892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024744" cy="1143000"/>
          </a:xfrm>
        </p:spPr>
        <p:txBody>
          <a:bodyPr/>
          <a:lstStyle/>
          <a:p>
            <a:r>
              <a:rPr lang="en-US" dirty="0" smtClean="0"/>
              <a:t>Environmental Racism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2400" y="1600200"/>
            <a:ext cx="5105400" cy="5257800"/>
          </a:xfrm>
          <a:prstGeom prst="rect">
            <a:avLst/>
          </a:prstGeom>
        </p:spPr>
        <p:txBody>
          <a:bodyPr/>
          <a:lstStyle/>
          <a:p>
            <a:pPr marL="68580" indent="0">
              <a:buNone/>
            </a:pPr>
            <a:r>
              <a:rPr lang="en-US" b="1" u="sng" dirty="0" err="1" smtClean="0"/>
              <a:t>Enviro</a:t>
            </a:r>
            <a:r>
              <a:rPr lang="en-US" b="1" u="sng" dirty="0" smtClean="0"/>
              <a:t>. Racism </a:t>
            </a:r>
            <a:r>
              <a:rPr lang="en-US" dirty="0" smtClean="0"/>
              <a:t>– inequality linked to environmental factors</a:t>
            </a:r>
          </a:p>
          <a:p>
            <a:pPr lvl="1"/>
            <a:r>
              <a:rPr lang="en-US" dirty="0" smtClean="0"/>
              <a:t>Waste facilities = poor areas</a:t>
            </a:r>
          </a:p>
          <a:p>
            <a:pPr lvl="1"/>
            <a:r>
              <a:rPr lang="en-US" dirty="0" smtClean="0"/>
              <a:t>Oil rigs = poor, black areas</a:t>
            </a:r>
          </a:p>
          <a:p>
            <a:pPr lvl="2"/>
            <a:r>
              <a:rPr lang="en-US" dirty="0" smtClean="0"/>
              <a:t>“Cancer Alley”</a:t>
            </a:r>
          </a:p>
          <a:p>
            <a:pPr lvl="1"/>
            <a:r>
              <a:rPr lang="en-US" dirty="0" smtClean="0"/>
              <a:t>Supermarkets</a:t>
            </a:r>
          </a:p>
          <a:p>
            <a:pPr lvl="1"/>
            <a:endParaRPr lang="en-US" dirty="0"/>
          </a:p>
          <a:p>
            <a:pPr marL="68580" indent="0">
              <a:buNone/>
            </a:pPr>
            <a:r>
              <a:rPr lang="en-US" u="sng" dirty="0" smtClean="0"/>
              <a:t>Food Inc.</a:t>
            </a:r>
          </a:p>
          <a:p>
            <a:r>
              <a:rPr lang="en-US" dirty="0" smtClean="0"/>
              <a:t>Chicken and soy farmers vs. corporations (Smithfield &amp; Monsanto)</a:t>
            </a:r>
          </a:p>
          <a:p>
            <a:pPr lvl="1"/>
            <a:r>
              <a:rPr lang="en-US" dirty="0" smtClean="0"/>
              <a:t>Slaughterhouse = poor town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447800"/>
            <a:ext cx="3419475" cy="227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1575" y="3771900"/>
            <a:ext cx="41624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2209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024744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Population Growth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981200"/>
            <a:ext cx="4005072" cy="420624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 century = 5 billion more people!</a:t>
            </a:r>
          </a:p>
          <a:p>
            <a:endParaRPr lang="en-US" dirty="0" smtClean="0"/>
          </a:p>
          <a:p>
            <a:r>
              <a:rPr lang="en-US" dirty="0" smtClean="0"/>
              <a:t>As of 2012 – 1 billion people = hungry</a:t>
            </a:r>
          </a:p>
          <a:p>
            <a:pPr lvl="1"/>
            <a:r>
              <a:rPr lang="en-US" b="1" u="sng" dirty="0" smtClean="0"/>
              <a:t>Hungry</a:t>
            </a:r>
            <a:r>
              <a:rPr lang="en-US" dirty="0" smtClean="0"/>
              <a:t> = &lt; 2000 calories/day</a:t>
            </a:r>
          </a:p>
          <a:p>
            <a:endParaRPr lang="en-US" dirty="0" smtClean="0"/>
          </a:p>
          <a:p>
            <a:r>
              <a:rPr lang="en-US" dirty="0" smtClean="0"/>
              <a:t>How to feed them all??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52600"/>
            <a:ext cx="4495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024744" cy="1143000"/>
          </a:xfrm>
        </p:spPr>
        <p:txBody>
          <a:bodyPr/>
          <a:lstStyle/>
          <a:p>
            <a:r>
              <a:rPr lang="en-US" dirty="0" smtClean="0"/>
              <a:t>Nutrition and Malnutrition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8600" y="1524000"/>
            <a:ext cx="4233672" cy="5029200"/>
          </a:xfrm>
          <a:prstGeom prst="rect">
            <a:avLst/>
          </a:prstGeo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Your body needs:</a:t>
            </a:r>
          </a:p>
          <a:p>
            <a:r>
              <a:rPr lang="en-US" dirty="0" smtClean="0"/>
              <a:t>Carbs, fat, protein, vitamins, minerals, water</a:t>
            </a:r>
            <a:endParaRPr lang="en-US" dirty="0"/>
          </a:p>
          <a:p>
            <a:endParaRPr lang="en-US" dirty="0"/>
          </a:p>
          <a:p>
            <a:r>
              <a:rPr lang="en-US" b="1" u="sng" dirty="0" smtClean="0"/>
              <a:t>Malnutrition</a:t>
            </a:r>
            <a:r>
              <a:rPr lang="en-US" dirty="0" smtClean="0"/>
              <a:t> – nutritional imbalance</a:t>
            </a:r>
          </a:p>
          <a:p>
            <a:pPr lvl="1"/>
            <a:r>
              <a:rPr lang="en-US" dirty="0" smtClean="0"/>
              <a:t>3 billion people = malnourished</a:t>
            </a:r>
          </a:p>
          <a:p>
            <a:endParaRPr lang="en-US" dirty="0"/>
          </a:p>
          <a:p>
            <a:r>
              <a:rPr lang="en-US" dirty="0" smtClean="0"/>
              <a:t>Developing countries = cheap grains (rice, corn)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295400"/>
            <a:ext cx="457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808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683</Words>
  <Application>Microsoft Office PowerPoint</Application>
  <PresentationFormat>On-screen Show (4:3)</PresentationFormat>
  <Paragraphs>146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Urban</vt:lpstr>
      <vt:lpstr>Slide 1</vt:lpstr>
      <vt:lpstr>Warm Up #3</vt:lpstr>
      <vt:lpstr>Hunger and Obesity</vt:lpstr>
      <vt:lpstr>Food Inc.: Industrialized Farming</vt:lpstr>
      <vt:lpstr>Can Organic Feed us All?</vt:lpstr>
      <vt:lpstr>Supermarkets are NOT Evenly distributed…</vt:lpstr>
      <vt:lpstr>Environmental Racism</vt:lpstr>
      <vt:lpstr>Population Growth Revisited</vt:lpstr>
      <vt:lpstr>Nutrition and Malnutrition</vt:lpstr>
      <vt:lpstr>Famine and Corruption</vt:lpstr>
      <vt:lpstr>Diseases with  Malnutrition</vt:lpstr>
      <vt:lpstr>Skinny vs. Fat…how is this determined?</vt:lpstr>
      <vt:lpstr>Eating Disorders</vt:lpstr>
      <vt:lpstr>Perception is Reality</vt:lpstr>
      <vt:lpstr>Signs of Anorexia</vt:lpstr>
      <vt:lpstr>Signs of Bulimia</vt:lpstr>
      <vt:lpstr>Quick Quiz #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Graham Lockett</dc:creator>
  <cp:lastModifiedBy>Graham Lockett</cp:lastModifiedBy>
  <cp:revision>1</cp:revision>
  <dcterms:created xsi:type="dcterms:W3CDTF">2014-12-09T07:00:46Z</dcterms:created>
  <dcterms:modified xsi:type="dcterms:W3CDTF">2014-12-09T07:01:35Z</dcterms:modified>
</cp:coreProperties>
</file>