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C038-0935-4D04-B9E6-FEC2216F407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FEA6-2182-4EE0-830F-955CA8B5F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lTA3rnpgz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/>
              <a:t>Identify and describe TWO water-related environmental problems associated with </a:t>
            </a:r>
            <a:r>
              <a:rPr lang="en-US" dirty="0" err="1" smtClean="0"/>
              <a:t>fracking</a:t>
            </a:r>
            <a:r>
              <a:rPr lang="en-US" dirty="0" smtClean="0"/>
              <a:t>. </a:t>
            </a:r>
          </a:p>
          <a:p>
            <a:pPr marL="514350" indent="-514350">
              <a:buAutoNum type="alphaLcParenBoth"/>
            </a:pPr>
            <a:endParaRPr lang="en-US" dirty="0" smtClean="0"/>
          </a:p>
          <a:p>
            <a:pPr marL="514350" indent="-514350"/>
            <a:r>
              <a:rPr lang="en-US" dirty="0" smtClean="0"/>
              <a:t>Natural gas is considered to be a better fossil fuel for the environment than coal is. Discuss TWO environmental benefits of using natural gas as a fuel compared to using coal.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TWO environmental drawbacks, not related to water use, of using the </a:t>
            </a:r>
            <a:r>
              <a:rPr lang="en-US" dirty="0" err="1" smtClean="0"/>
              <a:t>fracking</a:t>
            </a:r>
            <a:r>
              <a:rPr lang="en-US" dirty="0" smtClean="0"/>
              <a:t> process to extract natural gas from shale.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one economic benefit to society of using </a:t>
            </a:r>
            <a:r>
              <a:rPr lang="en-US" dirty="0" err="1" smtClean="0"/>
              <a:t>fracking</a:t>
            </a:r>
            <a:r>
              <a:rPr lang="en-US" dirty="0" smtClean="0"/>
              <a:t> to obtain natural gas from shale.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Nuclear power is an alternative to using natural gas or coal as a fuel for generating electricity. However, there are also problems associated with nuclear power plants. Describe TWO negative environmental impacts associated with nuclear power.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Convection currents</a:t>
            </a:r>
          </a:p>
          <a:p>
            <a:endParaRPr lang="en-US" dirty="0" smtClean="0"/>
          </a:p>
          <a:p>
            <a:r>
              <a:rPr lang="en-US" dirty="0" smtClean="0"/>
              <a:t>Turbines spin, generating energy</a:t>
            </a:r>
          </a:p>
          <a:p>
            <a:endParaRPr lang="en-US" dirty="0" smtClean="0"/>
          </a:p>
          <a:p>
            <a:r>
              <a:rPr lang="en-US" dirty="0" smtClean="0"/>
              <a:t>Fastest-growing energy source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30% efficient</a:t>
            </a:r>
          </a:p>
          <a:p>
            <a:endParaRPr lang="en-US" dirty="0" smtClean="0"/>
          </a:p>
          <a:p>
            <a:r>
              <a:rPr lang="en-US" dirty="0" smtClean="0"/>
              <a:t>EXPENSIVE AND LOCATION-SPECIFIC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1922" name="Picture 2" descr="http://www.bls.gov/green/wind_energy/picture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191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and Noise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/>
          <a:lstStyle/>
          <a:p>
            <a:r>
              <a:rPr lang="en-US" b="1" u="sng" dirty="0" smtClean="0"/>
              <a:t>Noise Pollution </a:t>
            </a:r>
            <a:r>
              <a:rPr lang="en-US" dirty="0" smtClean="0"/>
              <a:t>– excessive, </a:t>
            </a:r>
            <a:r>
              <a:rPr lang="en-US" dirty="0" err="1" smtClean="0"/>
              <a:t>enviro</a:t>
            </a:r>
            <a:r>
              <a:rPr lang="en-US" dirty="0" smtClean="0"/>
              <a:t>. harmful noise</a:t>
            </a:r>
          </a:p>
          <a:p>
            <a:endParaRPr lang="en-US" dirty="0" smtClean="0"/>
          </a:p>
          <a:p>
            <a:r>
              <a:rPr lang="en-US" dirty="0" smtClean="0"/>
              <a:t>Turbines kill birds</a:t>
            </a:r>
          </a:p>
          <a:p>
            <a:endParaRPr lang="en-US" dirty="0" smtClean="0"/>
          </a:p>
          <a:p>
            <a:r>
              <a:rPr lang="en-US" dirty="0" smtClean="0"/>
              <a:t>Steady winds required</a:t>
            </a:r>
          </a:p>
          <a:p>
            <a:pPr>
              <a:buNone/>
            </a:pPr>
            <a:r>
              <a:rPr lang="en-US" dirty="0" smtClean="0"/>
              <a:t>	(13 mph or more)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1298"/>
            <a:ext cx="3962400" cy="51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339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Solar: Passive (90%) vs. Active (35%)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Solar – uses sun for energy</a:t>
            </a:r>
          </a:p>
          <a:p>
            <a:endParaRPr lang="en-US" dirty="0"/>
          </a:p>
          <a:p>
            <a:r>
              <a:rPr lang="en-US" b="1" u="sng" dirty="0" smtClean="0"/>
              <a:t>Passive</a:t>
            </a:r>
            <a:r>
              <a:rPr lang="en-US" dirty="0" smtClean="0"/>
              <a:t> – traps sunlight directly for energy</a:t>
            </a:r>
          </a:p>
          <a:p>
            <a:pPr lvl="1"/>
            <a:r>
              <a:rPr lang="en-US" dirty="0" smtClean="0"/>
              <a:t>Greenhouse, windows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Active</a:t>
            </a:r>
            <a:r>
              <a:rPr lang="en-US" dirty="0" smtClean="0"/>
              <a:t> – solar panels</a:t>
            </a:r>
          </a:p>
          <a:p>
            <a:pPr lvl="1"/>
            <a:r>
              <a:rPr lang="en-US" dirty="0" smtClean="0"/>
              <a:t>Photovoltaic cells</a:t>
            </a:r>
          </a:p>
          <a:p>
            <a:pPr lvl="1"/>
            <a:r>
              <a:rPr lang="en-US" dirty="0" smtClean="0"/>
              <a:t>Capture sunlight, connected to generator, creating power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828800"/>
            <a:ext cx="46577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8145" y="538067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Passive House: “</a:t>
            </a:r>
            <a:r>
              <a:rPr lang="en-US" i="1" dirty="0" err="1" smtClean="0">
                <a:solidFill>
                  <a:srgbClr val="00B050"/>
                </a:solidFill>
              </a:rPr>
              <a:t>I’ma</a:t>
            </a:r>
            <a:r>
              <a:rPr lang="en-US" i="1" dirty="0" smtClean="0">
                <a:solidFill>
                  <a:srgbClr val="00B050"/>
                </a:solidFill>
              </a:rPr>
              <a:t> do nothing and get all the energy.  Lazy is the way to go.”</a:t>
            </a:r>
          </a:p>
          <a:p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Active House: “Screw you!  I work my butt off and get no energy benefits!”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3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Passive 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724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Sun rises in east, sets in west</a:t>
            </a:r>
          </a:p>
          <a:p>
            <a:endParaRPr lang="en-US" dirty="0"/>
          </a:p>
          <a:p>
            <a:r>
              <a:rPr lang="en-US" dirty="0" smtClean="0"/>
              <a:t>Passive Solar Window - facing </a:t>
            </a:r>
            <a:r>
              <a:rPr lang="en-US" b="1" u="sng" dirty="0" smtClean="0"/>
              <a:t>SOUTH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max amt. of sunlight possible</a:t>
            </a:r>
            <a:endParaRPr lang="en-US" dirty="0"/>
          </a:p>
          <a:p>
            <a:pPr lvl="1"/>
            <a:r>
              <a:rPr lang="en-US" dirty="0" smtClean="0"/>
              <a:t>Summer – </a:t>
            </a:r>
            <a:r>
              <a:rPr lang="en-US" i="1" u="sng" dirty="0" smtClean="0"/>
              <a:t>more</a:t>
            </a:r>
            <a:r>
              <a:rPr lang="en-US" dirty="0" smtClean="0"/>
              <a:t> of an overhang (less direct sunlight)</a:t>
            </a:r>
            <a:endParaRPr lang="en-US" dirty="0"/>
          </a:p>
          <a:p>
            <a:pPr lvl="1"/>
            <a:r>
              <a:rPr lang="en-US" dirty="0" smtClean="0"/>
              <a:t>Winter – </a:t>
            </a:r>
            <a:r>
              <a:rPr lang="en-US" i="1" u="sng" dirty="0" smtClean="0"/>
              <a:t>less</a:t>
            </a:r>
            <a:r>
              <a:rPr lang="en-US" dirty="0" smtClean="0"/>
              <a:t> of an overhang (more direct sunlight)</a:t>
            </a:r>
          </a:p>
          <a:p>
            <a:endParaRPr lang="en-US" dirty="0" smtClean="0"/>
          </a:p>
          <a:p>
            <a:r>
              <a:rPr lang="en-US" dirty="0" smtClean="0"/>
              <a:t>Tree planting</a:t>
            </a:r>
            <a:endParaRPr lang="en-US" dirty="0"/>
          </a:p>
        </p:txBody>
      </p:sp>
      <p:pic>
        <p:nvPicPr>
          <p:cNvPr id="1026" name="Picture 2" descr="http://greenpassivesolar.com/wp-content/uploads/2010/04/Picture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810000" cy="501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8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algn="l"/>
            <a:r>
              <a:rPr lang="en-US" dirty="0" smtClean="0"/>
              <a:t>Active 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Photovoltaic Cells</a:t>
            </a:r>
          </a:p>
          <a:p>
            <a:pPr lvl="1"/>
            <a:r>
              <a:rPr lang="en-US" b="1" u="sng" dirty="0" smtClean="0"/>
              <a:t>Grid</a:t>
            </a:r>
            <a:r>
              <a:rPr lang="en-US" dirty="0" smtClean="0"/>
              <a:t> – less area required, and good backup power….but dependent on power grid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Stand-alone</a:t>
            </a:r>
            <a:r>
              <a:rPr lang="en-US" dirty="0" smtClean="0"/>
              <a:t> – independent of power grid (self-sufficient), but not reliable/consistent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TOXIC WASTE and EXPENSIVE</a:t>
            </a:r>
            <a:endParaRPr lang="en-US" dirty="0"/>
          </a:p>
        </p:txBody>
      </p:sp>
      <p:pic>
        <p:nvPicPr>
          <p:cNvPr id="84994" name="Picture 2" descr="http://image.ofweek.com/uploadfile/comimg/big/1000W-Off-Grid-Solar-Power-System-Stand-alone-PV-Solar-Generator-for-Home-Used-35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066800"/>
            <a:ext cx="4762500" cy="2895600"/>
          </a:xfrm>
          <a:prstGeom prst="rect">
            <a:avLst/>
          </a:prstGeom>
          <a:noFill/>
        </p:spPr>
      </p:pic>
      <p:pic>
        <p:nvPicPr>
          <p:cNvPr id="84996" name="Picture 4" descr="https://encrypted-tbn2.gstatic.com/images?q=tbn:ANd9GcQEp9A0WSleSDIvl3dXsqRA1haGvf2d4m64J72ZvDdZVWz3hrcd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800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Wait…Solar </a:t>
            </a:r>
            <a:r>
              <a:rPr lang="en-US" dirty="0" err="1" smtClean="0"/>
              <a:t>Freakin</a:t>
            </a:r>
            <a:r>
              <a:rPr lang="en-US" dirty="0" smtClean="0"/>
              <a:t>’ Roadways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https://www.youtube.com/watch?v=qlTA3rnpgzU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Hydroelectric Chaos: </a:t>
            </a:r>
            <a:br>
              <a:rPr lang="en-US" dirty="0" smtClean="0"/>
            </a:br>
            <a:r>
              <a:rPr lang="en-US" dirty="0" smtClean="0"/>
              <a:t>Aswan Dam &amp; Tidal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95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Hydroelectric</a:t>
            </a:r>
            <a:r>
              <a:rPr lang="en-US" dirty="0" smtClean="0"/>
              <a:t> – water spins turbines </a:t>
            </a:r>
            <a:r>
              <a:rPr lang="en-US" dirty="0" smtClean="0">
                <a:sym typeface="Wingdings" pitchFamily="2" charset="2"/>
              </a:rPr>
              <a:t> power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i="1" dirty="0" smtClean="0"/>
              <a:t>Aswan Dam </a:t>
            </a:r>
            <a:r>
              <a:rPr lang="en-US" dirty="0" smtClean="0"/>
              <a:t>(Egypt)</a:t>
            </a:r>
          </a:p>
          <a:p>
            <a:pPr lvl="1"/>
            <a:r>
              <a:rPr lang="en-US" dirty="0" smtClean="0"/>
              <a:t>Erosion, flooding, expensive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Tidal Energy </a:t>
            </a:r>
            <a:r>
              <a:rPr lang="en-US" dirty="0" smtClean="0"/>
              <a:t>– using the tides to generate energy</a:t>
            </a:r>
          </a:p>
          <a:p>
            <a:pPr lvl="1"/>
            <a:r>
              <a:rPr lang="en-US" dirty="0" smtClean="0"/>
              <a:t>No pollution</a:t>
            </a:r>
          </a:p>
          <a:p>
            <a:pPr lvl="1"/>
            <a:r>
              <a:rPr lang="en-US" dirty="0" smtClean="0"/>
              <a:t>Expensive and kills fish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07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Hydrogen Fuel Cell 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Hydrogen Battery – 65% efficient</a:t>
            </a:r>
          </a:p>
          <a:p>
            <a:pPr lvl="1"/>
            <a:r>
              <a:rPr lang="en-US" dirty="0" smtClean="0"/>
              <a:t>Double efficiency of gas engine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Economic risk</a:t>
            </a:r>
          </a:p>
          <a:p>
            <a:pPr lvl="1"/>
            <a:r>
              <a:rPr lang="en-US" dirty="0" smtClean="0"/>
              <a:t>Threat to oil, electric profits</a:t>
            </a:r>
          </a:p>
          <a:p>
            <a:endParaRPr lang="en-US" dirty="0" smtClean="0"/>
          </a:p>
          <a:p>
            <a:r>
              <a:rPr lang="en-US" dirty="0" smtClean="0"/>
              <a:t>Political struggle </a:t>
            </a:r>
          </a:p>
          <a:p>
            <a:pPr lvl="1"/>
            <a:r>
              <a:rPr lang="en-US" dirty="0" smtClean="0"/>
              <a:t>US oil companies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724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990600"/>
            <a:ext cx="4762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/>
              <a:t>Warm Up #4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A town in Arizona is switching to solar power, and is trying to decide between a stand-alone system (independent of electrical grid, and more cost-effective) and grid-connected cells (good back-up supply, could give owner money).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Describe one environmental benefit and one cost of photovoltaic systems?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Which solar system (stand-alone or grid) do you think best meets the needs of the homeowners?  Include pros and cons of each system in your argument.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Describe TWO ways that government/industry  could promote photovoltaic systems for homeowners.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Describe TWO ways in which homeowners could </a:t>
            </a:r>
            <a:r>
              <a:rPr lang="en-US" smtClean="0"/>
              <a:t>use a PASSIVE </a:t>
            </a:r>
            <a:r>
              <a:rPr lang="en-US" dirty="0" smtClean="0"/>
              <a:t>solar design in lowering energy costs.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r>
              <a:rPr lang="en-US" dirty="0" smtClean="0"/>
              <a:t>Warm Up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685800"/>
            <a:ext cx="9296400" cy="6477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The Alaskan National Wildlife Refuge (ANWR) made national news when the US Geological Survey uncovered that approx. 10 billion barrels of oil were recoverable.  While this could, for a time, make the US self-sufficient, environmentalists argue that it’s disrupting a fragile  ecosystem.</a:t>
            </a:r>
            <a:endParaRPr lang="en-US" dirty="0" smtClean="0"/>
          </a:p>
          <a:p>
            <a:r>
              <a:rPr lang="en-US" dirty="0" smtClean="0"/>
              <a:t>The US consumes approx 20 million barrels of oil each day.  How many days would we be able to last on the ANWR oil resource?</a:t>
            </a:r>
          </a:p>
          <a:p>
            <a:r>
              <a:rPr lang="en-US" dirty="0" smtClean="0"/>
              <a:t>Identify TWO activities that would be associated with developing the oil reserves in ANWR, and an environmental impact of each.</a:t>
            </a:r>
          </a:p>
          <a:p>
            <a:r>
              <a:rPr lang="en-US" dirty="0" smtClean="0"/>
              <a:t>Identify and describe TWO major end uses of the oil and petroleum, and describe a conservation measure for each form of consumption.</a:t>
            </a:r>
          </a:p>
          <a:p>
            <a:r>
              <a:rPr lang="en-US" dirty="0" smtClean="0"/>
              <a:t>Identify the federal organization responsible for the ANWR.  Additionally, explain why developing on this particular arctic tundra  ecosystem could be problematic (given its purpose).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China, what fossil fuel is most commonly used?  Aside from atmospheric CO</a:t>
            </a:r>
            <a:r>
              <a:rPr lang="en-US" baseline="-25000" dirty="0" smtClean="0"/>
              <a:t>2</a:t>
            </a:r>
            <a:r>
              <a:rPr lang="en-US" dirty="0" smtClean="0"/>
              <a:t> levels, identify and describe two other environmental effects that result from this fuel?</a:t>
            </a:r>
          </a:p>
          <a:p>
            <a:endParaRPr lang="en-US" dirty="0"/>
          </a:p>
          <a:p>
            <a:r>
              <a:rPr lang="en-US" dirty="0" smtClean="0"/>
              <a:t>One alternative to oil is using shale, a type of rock.  What is one con of using this alternative, and explain why this con happens?</a:t>
            </a:r>
          </a:p>
          <a:p>
            <a:endParaRPr lang="en-US" dirty="0"/>
          </a:p>
          <a:p>
            <a:r>
              <a:rPr lang="en-US" dirty="0" smtClean="0"/>
              <a:t>In terms of cost and power, how does nonrenewable energy differ from renewable energy?  Why are renewable resources considered more desirable?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9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13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Solar</a:t>
            </a:r>
            <a:r>
              <a:rPr lang="en-US" dirty="0" smtClean="0"/>
              <a:t> – most energy efficient</a:t>
            </a:r>
          </a:p>
          <a:p>
            <a:endParaRPr lang="en-US" dirty="0" smtClean="0"/>
          </a:p>
          <a:p>
            <a:r>
              <a:rPr lang="en-US" b="1" u="sng" dirty="0" smtClean="0"/>
              <a:t>Wind</a:t>
            </a:r>
            <a:r>
              <a:rPr lang="en-US" dirty="0" smtClean="0"/>
              <a:t> – fastest growing energy source, noise pollution</a:t>
            </a:r>
          </a:p>
          <a:p>
            <a:endParaRPr lang="en-US" dirty="0" smtClean="0"/>
          </a:p>
          <a:p>
            <a:r>
              <a:rPr lang="en-US" b="1" u="sng" dirty="0" smtClean="0"/>
              <a:t>Biomass</a:t>
            </a:r>
            <a:r>
              <a:rPr lang="en-US" dirty="0" smtClean="0"/>
              <a:t> – developing countries, deforestation, soil erosion</a:t>
            </a:r>
          </a:p>
          <a:p>
            <a:pPr lvl="1"/>
            <a:r>
              <a:rPr lang="en-US" dirty="0" smtClean="0"/>
              <a:t>Sustainability issues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Hydroelectric</a:t>
            </a:r>
            <a:r>
              <a:rPr lang="en-US" dirty="0" smtClean="0"/>
              <a:t> – dams (heart attack), most $$ to build</a:t>
            </a:r>
          </a:p>
          <a:p>
            <a:endParaRPr lang="en-US" dirty="0" smtClean="0"/>
          </a:p>
          <a:p>
            <a:r>
              <a:rPr lang="en-US" b="1" u="sng" dirty="0" smtClean="0"/>
              <a:t>Hydrogen</a:t>
            </a:r>
            <a:r>
              <a:rPr lang="en-US" dirty="0" smtClean="0"/>
              <a:t> </a:t>
            </a:r>
            <a:r>
              <a:rPr lang="en-US" b="1" u="sng" dirty="0" smtClean="0"/>
              <a:t>Fuel</a:t>
            </a:r>
            <a:r>
              <a:rPr lang="en-US" dirty="0" smtClean="0"/>
              <a:t> – works like battery, water = product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Geothermal</a:t>
            </a:r>
            <a:r>
              <a:rPr lang="en-US" dirty="0" smtClean="0"/>
              <a:t> – using magma for energy, most dangerous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81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Commonalities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 to set up, cheap to run</a:t>
            </a:r>
          </a:p>
          <a:p>
            <a:endParaRPr lang="en-US" dirty="0"/>
          </a:p>
          <a:p>
            <a:r>
              <a:rPr lang="en-US" dirty="0" smtClean="0"/>
              <a:t>Little to no air pollution/environmental impact</a:t>
            </a:r>
          </a:p>
          <a:p>
            <a:endParaRPr lang="en-US" dirty="0"/>
          </a:p>
          <a:p>
            <a:r>
              <a:rPr lang="en-US" dirty="0" smtClean="0"/>
              <a:t>Low NET energy (energy after heat released)</a:t>
            </a:r>
          </a:p>
          <a:p>
            <a:endParaRPr lang="en-US" dirty="0" smtClean="0"/>
          </a:p>
          <a:p>
            <a:r>
              <a:rPr lang="en-US" dirty="0" smtClean="0"/>
              <a:t>Future energy source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91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Biomass: Save the Trees,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029200" cy="5029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Biomass</a:t>
            </a:r>
            <a:r>
              <a:rPr lang="en-US" dirty="0" smtClean="0"/>
              <a:t> – burning organic matter (trees, manure, etc)</a:t>
            </a:r>
          </a:p>
          <a:p>
            <a:endParaRPr lang="en-US" dirty="0" smtClean="0"/>
          </a:p>
          <a:p>
            <a:r>
              <a:rPr lang="en-US" dirty="0" smtClean="0"/>
              <a:t>Developing countries use it</a:t>
            </a:r>
          </a:p>
          <a:p>
            <a:endParaRPr lang="en-US" dirty="0" smtClean="0"/>
          </a:p>
          <a:p>
            <a:r>
              <a:rPr lang="en-US" dirty="0" smtClean="0"/>
              <a:t>Large scale = </a:t>
            </a:r>
            <a:r>
              <a:rPr lang="en-US" b="1" u="sng" dirty="0" smtClean="0"/>
              <a:t>deforestation</a:t>
            </a:r>
          </a:p>
          <a:p>
            <a:pPr lvl="1"/>
            <a:r>
              <a:rPr lang="en-US" dirty="0" smtClean="0"/>
              <a:t>Amazon Rainforest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Soil quality (acidic) and erosion</a:t>
            </a:r>
          </a:p>
          <a:p>
            <a:endParaRPr lang="en-US" dirty="0" smtClean="0"/>
          </a:p>
          <a:p>
            <a:r>
              <a:rPr lang="en-US" dirty="0" smtClean="0"/>
              <a:t>Enhances global warming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37338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57992"/>
            <a:ext cx="3733800" cy="26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21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Alternative:</a:t>
            </a:r>
            <a:br>
              <a:rPr lang="en-US" dirty="0" smtClean="0"/>
            </a:br>
            <a:r>
              <a:rPr lang="en-US" dirty="0" smtClean="0"/>
              <a:t>Plasma Gasification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23621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Burning MSW at SUPER hot temps (3000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algn="ctr"/>
            <a:r>
              <a:rPr lang="en-US" dirty="0" smtClean="0"/>
              <a:t>Products:</a:t>
            </a:r>
          </a:p>
          <a:p>
            <a:pPr lvl="1" algn="ctr"/>
            <a:r>
              <a:rPr lang="en-US" dirty="0" smtClean="0"/>
              <a:t>Slag (construction)</a:t>
            </a:r>
          </a:p>
          <a:p>
            <a:pPr lvl="1" algn="ctr"/>
            <a:r>
              <a:rPr lang="en-US" dirty="0" err="1" smtClean="0"/>
              <a:t>SynGas</a:t>
            </a:r>
            <a:r>
              <a:rPr lang="en-US" dirty="0" smtClean="0"/>
              <a:t> (practical uses)</a:t>
            </a:r>
          </a:p>
          <a:p>
            <a:pPr algn="ctr"/>
            <a:r>
              <a:rPr lang="en-US" dirty="0" smtClean="0"/>
              <a:t>Helps clear landfills</a:t>
            </a:r>
          </a:p>
          <a:p>
            <a:pPr algn="ctr"/>
            <a:r>
              <a:rPr lang="en-US" dirty="0" smtClean="0"/>
              <a:t>EXPENSIVE</a:t>
            </a:r>
            <a:endParaRPr lang="en-US" dirty="0"/>
          </a:p>
        </p:txBody>
      </p:sp>
      <p:pic>
        <p:nvPicPr>
          <p:cNvPr id="83970" name="Picture 2" descr="http://bioage.typepad.com/.a/6a00d8341c4fbe53ef0120a87510c9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8915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Rising Gas Prices…Create your Own Fuel!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b="1" u="sng" dirty="0" err="1" smtClean="0"/>
              <a:t>Biofuel</a:t>
            </a:r>
            <a:r>
              <a:rPr lang="en-US" dirty="0" smtClean="0"/>
              <a:t> – energy produced from organic matter</a:t>
            </a:r>
          </a:p>
          <a:p>
            <a:pPr lvl="1"/>
            <a:r>
              <a:rPr lang="en-US" dirty="0" smtClean="0"/>
              <a:t>Vegetable oil, corn oil, etc.</a:t>
            </a:r>
          </a:p>
          <a:p>
            <a:pPr lvl="1"/>
            <a:r>
              <a:rPr lang="en-US" dirty="0" smtClean="0"/>
              <a:t>Microalgae = miracle bacteria</a:t>
            </a:r>
          </a:p>
          <a:p>
            <a:pPr lvl="1"/>
            <a:endParaRPr lang="en-US" dirty="0"/>
          </a:p>
          <a:p>
            <a:r>
              <a:rPr lang="en-US" dirty="0" smtClean="0"/>
              <a:t>Diesel to </a:t>
            </a:r>
            <a:r>
              <a:rPr lang="en-US" dirty="0" err="1" smtClean="0"/>
              <a:t>BioDiesel</a:t>
            </a:r>
            <a:r>
              <a:rPr lang="en-US" dirty="0" smtClean="0"/>
              <a:t> converter</a:t>
            </a:r>
          </a:p>
          <a:p>
            <a:endParaRPr lang="en-US" dirty="0"/>
          </a:p>
          <a:p>
            <a:r>
              <a:rPr lang="en-US" dirty="0" smtClean="0"/>
              <a:t>Gas = $1.25/gallon</a:t>
            </a:r>
          </a:p>
          <a:p>
            <a:endParaRPr lang="en-US" dirty="0"/>
          </a:p>
          <a:p>
            <a:r>
              <a:rPr lang="en-US" dirty="0" smtClean="0"/>
              <a:t>Reduces G.H. gases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572000" cy="26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Warm Up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(a) Calculate the number of acres required to produce 1,000 gallons of oil in one year from </a:t>
            </a:r>
          </a:p>
          <a:p>
            <a:pPr>
              <a:buNone/>
            </a:pPr>
            <a:r>
              <a:rPr lang="en-US" dirty="0" smtClean="0"/>
              <a:t>	 (</a:t>
            </a:r>
            <a:r>
              <a:rPr lang="en-US" dirty="0" err="1" smtClean="0"/>
              <a:t>i</a:t>
            </a:r>
            <a:r>
              <a:rPr lang="en-US" dirty="0" smtClean="0"/>
              <a:t>) microalgae </a:t>
            </a:r>
          </a:p>
          <a:p>
            <a:pPr>
              <a:buNone/>
            </a:pPr>
            <a:r>
              <a:rPr lang="en-US" dirty="0" smtClean="0"/>
              <a:t>	 (ii) soybeans </a:t>
            </a:r>
          </a:p>
          <a:p>
            <a:pPr>
              <a:buNone/>
            </a:pPr>
            <a:r>
              <a:rPr lang="en-US" dirty="0" smtClean="0"/>
              <a:t>(b) Describe TWO environmental advantages that biodiesel production from microalgae offers over biodiesel production from the other crops listed in the table. </a:t>
            </a:r>
          </a:p>
          <a:p>
            <a:pPr>
              <a:buNone/>
            </a:pPr>
            <a:r>
              <a:rPr lang="en-US" dirty="0" smtClean="0"/>
              <a:t>(c) Explain why burning biodiesel fuel has a different impact on atmospheric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concentrations than does burning fossil fuels. </a:t>
            </a:r>
          </a:p>
          <a:p>
            <a:pPr>
              <a:buNone/>
            </a:pPr>
            <a:r>
              <a:rPr lang="en-US" dirty="0" smtClean="0"/>
              <a:t>(d) Discuss TWO benefits, other than those related to atmospheric impacts, of increased reliance on biodiesel fuels over the next 50 years. </a:t>
            </a:r>
          </a:p>
          <a:p>
            <a:pPr>
              <a:buNone/>
            </a:pPr>
            <a:r>
              <a:rPr lang="en-US" dirty="0" smtClean="0"/>
              <a:t>(e) Describe TWO economic or societal problems associated with producing fuel from corn.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943600" y="0"/>
          <a:ext cx="3200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84132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Gallons of Oil per</a:t>
                      </a:r>
                      <a:r>
                        <a:rPr lang="en-US" baseline="0" dirty="0" smtClean="0"/>
                        <a:t> Acre per Year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156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56156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456156">
                <a:tc>
                  <a:txBody>
                    <a:bodyPr/>
                    <a:lstStyle/>
                    <a:p>
                      <a:r>
                        <a:rPr lang="en-US" dirty="0" smtClean="0"/>
                        <a:t>Microalgae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Warm Up #2</vt:lpstr>
      <vt:lpstr>Warm Up #2</vt:lpstr>
      <vt:lpstr>Renewable Energy</vt:lpstr>
      <vt:lpstr>Renewable Energy Types</vt:lpstr>
      <vt:lpstr>Renewable Energy Commonalities</vt:lpstr>
      <vt:lpstr>Biomass: Save the Trees, Man</vt:lpstr>
      <vt:lpstr>The New Alternative: Plasma Gasification</vt:lpstr>
      <vt:lpstr>With Rising Gas Prices…Create your Own Fuel!</vt:lpstr>
      <vt:lpstr>Warm Up #4</vt:lpstr>
      <vt:lpstr>Wind</vt:lpstr>
      <vt:lpstr>Wind and Noise Pollution</vt:lpstr>
      <vt:lpstr>Solar: Passive (90%) vs. Active (35%)</vt:lpstr>
      <vt:lpstr>Passive Solar Energy</vt:lpstr>
      <vt:lpstr>Active Solar Energy</vt:lpstr>
      <vt:lpstr>But Wait…Solar Freakin’ Roadways</vt:lpstr>
      <vt:lpstr>Hydroelectric Chaos:  Aswan Dam &amp; Tidal Waves</vt:lpstr>
      <vt:lpstr>Hydrogen Fuel Cell Cars</vt:lpstr>
      <vt:lpstr>Warm Up #4</vt:lpstr>
      <vt:lpstr>Warm Up #5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#2</dc:title>
  <dc:creator>Windows User</dc:creator>
  <cp:lastModifiedBy>Windows User</cp:lastModifiedBy>
  <cp:revision>1</cp:revision>
  <dcterms:created xsi:type="dcterms:W3CDTF">2014-11-17T16:14:34Z</dcterms:created>
  <dcterms:modified xsi:type="dcterms:W3CDTF">2014-11-17T16:14:58Z</dcterms:modified>
</cp:coreProperties>
</file>