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C0D918-FFF7-4A3D-93E8-3CA5F3F62F56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9D6-0B54-4038-9F5F-4EA533D59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60F4B1-8F71-4B3D-B87C-74A8D23636D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00966A-0B97-4C3E-B197-76C1F9D7DB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&amp; Layers of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646236"/>
            <a:ext cx="8839200" cy="498316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Geology</a:t>
            </a:r>
            <a:r>
              <a:rPr lang="en-US" dirty="0" smtClean="0"/>
              <a:t> – study of rocks</a:t>
            </a:r>
          </a:p>
          <a:p>
            <a:pPr lvl="1"/>
            <a:r>
              <a:rPr lang="en-US" dirty="0" smtClean="0"/>
              <a:t>Rock formation, changes, cycles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Layers of Earth </a:t>
            </a:r>
            <a:r>
              <a:rPr lang="en-US" i="1" dirty="0" smtClean="0"/>
              <a:t>(inner to outer)</a:t>
            </a:r>
          </a:p>
          <a:p>
            <a:pPr>
              <a:buNone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Inner Core </a:t>
            </a:r>
            <a:r>
              <a:rPr lang="en-US" dirty="0" smtClean="0"/>
              <a:t>– iron, solid (HIGH pressure)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Outer Core </a:t>
            </a:r>
            <a:r>
              <a:rPr lang="en-US" dirty="0" smtClean="0"/>
              <a:t>– iron, molten (HIGH pressure)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Mantle</a:t>
            </a:r>
            <a:r>
              <a:rPr lang="en-US" dirty="0" smtClean="0"/>
              <a:t> – iron &amp; silicon;  solid - thickest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Crust</a:t>
            </a:r>
            <a:r>
              <a:rPr lang="en-US" dirty="0" smtClean="0"/>
              <a:t> -  silicon (sand) - thinnest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49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884238"/>
          </a:xfrm>
        </p:spPr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Exactly 2.0 grams of Sodium-24 decomposes by beta emission to 1/16g in 45 hours.  Determine its half life.</a:t>
            </a:r>
          </a:p>
          <a:p>
            <a:endParaRPr lang="en-US" sz="3200" dirty="0" smtClean="0"/>
          </a:p>
          <a:p>
            <a:r>
              <a:rPr lang="en-US" sz="3200" dirty="0" smtClean="0"/>
              <a:t>A sample of Cesium-137 has a mass of 2.0 grams after 120 years.  If the half-life of Cesium-137 is 20 years, calculate the original mass of the sample.</a:t>
            </a:r>
          </a:p>
          <a:p>
            <a:endParaRPr lang="en-US" sz="3200" dirty="0" smtClean="0"/>
          </a:p>
          <a:p>
            <a:r>
              <a:rPr lang="en-US" sz="3200" dirty="0" smtClean="0"/>
              <a:t>A radioactive element has a half-life of 10 years.  Determine the percentage of an original sample that will remain in 30 years.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Rock layers = </a:t>
            </a:r>
            <a:r>
              <a:rPr lang="en-US" sz="3600" b="1" u="sng" dirty="0" smtClean="0"/>
              <a:t>strata</a:t>
            </a:r>
          </a:p>
          <a:p>
            <a:endParaRPr lang="en-US" sz="3600" b="1" u="sng" dirty="0" smtClean="0"/>
          </a:p>
          <a:p>
            <a:r>
              <a:rPr lang="en-US" sz="3600" dirty="0" smtClean="0"/>
              <a:t>Strata = </a:t>
            </a:r>
            <a:r>
              <a:rPr lang="en-US" sz="3600" b="1" u="sng" dirty="0" smtClean="0"/>
              <a:t>superposed</a:t>
            </a:r>
            <a:r>
              <a:rPr lang="en-US" sz="3600" dirty="0" smtClean="0"/>
              <a:t> on each other</a:t>
            </a:r>
          </a:p>
          <a:p>
            <a:pPr lvl="1"/>
            <a:r>
              <a:rPr lang="en-US" sz="3600" dirty="0" smtClean="0"/>
              <a:t>OLDEST = on bottom</a:t>
            </a:r>
          </a:p>
          <a:p>
            <a:pPr lvl="1"/>
            <a:r>
              <a:rPr lang="en-US" sz="3600" dirty="0" smtClean="0"/>
              <a:t>YOUNGEST = surface</a:t>
            </a:r>
          </a:p>
          <a:p>
            <a:pPr lvl="1"/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Earth = 4.6 billion years old</a:t>
            </a:r>
          </a:p>
          <a:p>
            <a:r>
              <a:rPr lang="en-US" sz="3600" dirty="0" smtClean="0"/>
              <a:t>Strata </a:t>
            </a:r>
            <a:r>
              <a:rPr lang="en-US" sz="3600" dirty="0" smtClean="0"/>
              <a:t>recycled via </a:t>
            </a:r>
            <a:r>
              <a:rPr lang="en-US" sz="3600" b="1" u="sng" dirty="0" smtClean="0"/>
              <a:t>erosion</a:t>
            </a:r>
          </a:p>
          <a:p>
            <a:pPr lvl="1"/>
            <a:r>
              <a:rPr lang="en-US" sz="3600" dirty="0" smtClean="0"/>
              <a:t>No rocks older than 3 bill. Years 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51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Old Are Rocks?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299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Radioactive Dating </a:t>
            </a:r>
            <a:r>
              <a:rPr lang="en-US" dirty="0" smtClean="0"/>
              <a:t>– using radioactive substances to measure age of minerals</a:t>
            </a:r>
          </a:p>
          <a:p>
            <a:pPr lvl="1"/>
            <a:r>
              <a:rPr lang="en-US" dirty="0" smtClean="0"/>
              <a:t>Radioactive = unstable!</a:t>
            </a:r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Rate of decay of substance = KNOWN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Commonly used substances:</a:t>
            </a:r>
          </a:p>
          <a:p>
            <a:r>
              <a:rPr lang="en-US" b="1" u="sng" dirty="0" smtClean="0"/>
              <a:t>Carbon</a:t>
            </a:r>
            <a:r>
              <a:rPr lang="en-US" dirty="0" smtClean="0"/>
              <a:t> (relatively young), </a:t>
            </a:r>
            <a:r>
              <a:rPr lang="en-US" b="1" u="sng" dirty="0" smtClean="0"/>
              <a:t>Potassium-Argon</a:t>
            </a:r>
            <a:r>
              <a:rPr lang="en-US" dirty="0" smtClean="0"/>
              <a:t> and </a:t>
            </a:r>
            <a:r>
              <a:rPr lang="en-US" b="1" u="sng" dirty="0" smtClean="0"/>
              <a:t>Uranium</a:t>
            </a:r>
            <a:r>
              <a:rPr lang="en-US" dirty="0" smtClean="0"/>
              <a:t> (REALLY old)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267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884238"/>
          </a:xfrm>
        </p:spPr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Which environmental disaster was the most interesting to you, and why?</a:t>
            </a:r>
          </a:p>
          <a:p>
            <a:endParaRPr lang="en-US" sz="4200" dirty="0" smtClean="0"/>
          </a:p>
          <a:p>
            <a:r>
              <a:rPr lang="en-US" sz="4200" dirty="0" smtClean="0"/>
              <a:t>Both the Chernobyl and Hiroshima presentations are examples of nuclear disasters.   What types of radiation can be released?  Which is the worst, and why?</a:t>
            </a:r>
          </a:p>
          <a:p>
            <a:endParaRPr lang="en-US" sz="4200" dirty="0" smtClean="0"/>
          </a:p>
          <a:p>
            <a:r>
              <a:rPr lang="en-US" sz="4200" dirty="0" smtClean="0"/>
              <a:t>Even decades after the nuclear disasters occurred, much of the radiation is still present in the affected areas.  Why do you think this is?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Decay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45920"/>
            <a:ext cx="4876800" cy="521208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Alpha</a:t>
            </a:r>
            <a:r>
              <a:rPr lang="en-US" dirty="0" smtClean="0"/>
              <a:t>  - release of helium </a:t>
            </a:r>
          </a:p>
          <a:p>
            <a:pPr lvl="1"/>
            <a:r>
              <a:rPr lang="en-US" dirty="0" smtClean="0"/>
              <a:t>Ex. Radium-226</a:t>
            </a:r>
          </a:p>
          <a:p>
            <a:pPr lvl="1"/>
            <a:r>
              <a:rPr lang="en-US" dirty="0" smtClean="0"/>
              <a:t>Ex. Uranium - 238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Beta</a:t>
            </a:r>
            <a:r>
              <a:rPr lang="en-US" dirty="0" smtClean="0"/>
              <a:t> – release of electron</a:t>
            </a:r>
          </a:p>
          <a:p>
            <a:pPr lvl="1"/>
            <a:r>
              <a:rPr lang="en-US" dirty="0" smtClean="0"/>
              <a:t>Ex. Lithium-8</a:t>
            </a:r>
          </a:p>
          <a:p>
            <a:endParaRPr lang="en-US" dirty="0" smtClean="0"/>
          </a:p>
          <a:p>
            <a:r>
              <a:rPr lang="en-US" b="1" u="sng" dirty="0" smtClean="0"/>
              <a:t>Gamma</a:t>
            </a:r>
            <a:r>
              <a:rPr lang="en-US" dirty="0" smtClean="0"/>
              <a:t> – release of energy</a:t>
            </a:r>
          </a:p>
          <a:p>
            <a:pPr lvl="1"/>
            <a:r>
              <a:rPr lang="en-US" dirty="0" smtClean="0"/>
              <a:t>Ex. Plutonium-240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MOST HARMFUL (can penetrate almost everything)</a:t>
            </a:r>
            <a:endParaRPr lang="en-US" dirty="0"/>
          </a:p>
        </p:txBody>
      </p:sp>
      <p:pic>
        <p:nvPicPr>
          <p:cNvPr id="45058" name="Picture 2" descr="http://images.radiopaedia.org/images/219045/f48de8d185d5f2a38115fba6bf1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-1600200"/>
            <a:ext cx="4191000" cy="4267200"/>
          </a:xfrm>
          <a:prstGeom prst="rect">
            <a:avLst/>
          </a:prstGeom>
          <a:noFill/>
        </p:spPr>
      </p:pic>
      <p:pic>
        <p:nvPicPr>
          <p:cNvPr id="45060" name="Picture 4" descr="http://www.hk-phy.org/energy/power/nuclear_phy/images/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4191000" cy="1752600"/>
          </a:xfrm>
          <a:prstGeom prst="rect">
            <a:avLst/>
          </a:prstGeom>
          <a:noFill/>
        </p:spPr>
      </p:pic>
      <p:pic>
        <p:nvPicPr>
          <p:cNvPr id="45062" name="Picture 6" descr="http://images.tutorvista.com/cms/images/46/examples-of-gamma-decay%20(1)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41910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20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36" y="2025748"/>
            <a:ext cx="3990951" cy="6714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If </a:t>
            </a:r>
            <a:r>
              <a:rPr lang="en-US" sz="2400" b="1" u="sng" dirty="0" smtClean="0"/>
              <a:t>NOT Given </a:t>
            </a:r>
            <a:r>
              <a:rPr lang="en-US" sz="2400" dirty="0" smtClean="0"/>
              <a:t>Half-Life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057400"/>
            <a:ext cx="4041775" cy="63976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u="sng" dirty="0" smtClean="0"/>
              <a:t>Given</a:t>
            </a:r>
            <a:r>
              <a:rPr lang="en-US" dirty="0" smtClean="0"/>
              <a:t> Half-Life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6237"/>
            <a:ext cx="4040188" cy="394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N = 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o</a:t>
            </a:r>
            <a:r>
              <a:rPr lang="en-US" b="1" dirty="0" err="1" smtClean="0"/>
              <a:t>e</a:t>
            </a:r>
            <a:r>
              <a:rPr lang="en-US" b="1" baseline="30000" dirty="0" smtClean="0"/>
              <a:t>(-</a:t>
            </a:r>
            <a:r>
              <a:rPr lang="en-US" b="1" baseline="30000" dirty="0" err="1" smtClean="0"/>
              <a:t>kt</a:t>
            </a:r>
            <a:r>
              <a:rPr lang="en-US" b="1" baseline="30000" dirty="0" smtClean="0"/>
              <a:t>)  </a:t>
            </a:r>
          </a:p>
          <a:p>
            <a:pPr lvl="1"/>
            <a:r>
              <a:rPr lang="en-US" i="1" dirty="0" smtClean="0"/>
              <a:t>[exponential decay formula]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N = amt. at the end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o</a:t>
            </a:r>
            <a:r>
              <a:rPr lang="en-US" dirty="0" smtClean="0"/>
              <a:t> = initial amt.</a:t>
            </a:r>
          </a:p>
          <a:p>
            <a:r>
              <a:rPr lang="en-US" dirty="0" smtClean="0"/>
              <a:t>k* = rate of decay</a:t>
            </a:r>
          </a:p>
          <a:p>
            <a:r>
              <a:rPr lang="en-US" dirty="0" smtClean="0"/>
              <a:t>t = time elapsed</a:t>
            </a:r>
          </a:p>
          <a:p>
            <a:endParaRPr lang="en-US" baseline="30000" dirty="0" smtClean="0"/>
          </a:p>
          <a:p>
            <a:pPr lvl="1"/>
            <a:r>
              <a:rPr lang="en-US" dirty="0" smtClean="0"/>
              <a:t>** </a:t>
            </a:r>
            <a:r>
              <a:rPr lang="en-US" i="1" u="sng" dirty="0" smtClean="0"/>
              <a:t>e and </a:t>
            </a:r>
            <a:r>
              <a:rPr lang="en-US" i="1" u="sng" dirty="0" err="1" smtClean="0"/>
              <a:t>ln</a:t>
            </a:r>
            <a:r>
              <a:rPr lang="en-US" i="1" u="sng" dirty="0" smtClean="0"/>
              <a:t> are opposites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495800" y="2916237"/>
            <a:ext cx="4041775" cy="394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</a:t>
            </a:r>
            <a:r>
              <a:rPr lang="en-US" b="1" baseline="-25000" dirty="0" smtClean="0"/>
              <a:t>1/2</a:t>
            </a:r>
            <a:r>
              <a:rPr lang="en-US" b="1" dirty="0" smtClean="0"/>
              <a:t> = </a:t>
            </a:r>
            <a:r>
              <a:rPr lang="en-US" b="1" dirty="0" err="1" smtClean="0"/>
              <a:t>ln</a:t>
            </a:r>
            <a:r>
              <a:rPr lang="en-US" b="1" dirty="0" smtClean="0"/>
              <a:t>(1/2)/k</a:t>
            </a:r>
          </a:p>
          <a:p>
            <a:pPr lvl="1"/>
            <a:r>
              <a:rPr lang="en-US" dirty="0" smtClean="0"/>
              <a:t>Half-life equation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= half-life</a:t>
            </a:r>
          </a:p>
          <a:p>
            <a:r>
              <a:rPr lang="en-US" dirty="0" smtClean="0"/>
              <a:t>k* = rate of decay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u="sng" dirty="0" smtClean="0"/>
              <a:t>* k is the SAME in both equations</a:t>
            </a:r>
            <a:endParaRPr lang="en-US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Half-Life</a:t>
            </a:r>
            <a:r>
              <a:rPr lang="en-US" sz="2400" dirty="0" smtClean="0"/>
              <a:t> – how long it takes for half of a substance to decay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Exponential function – will NEVER reach zero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945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2"/>
            <a:ext cx="9144001" cy="685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Nuclear Waste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"/>
            <a:ext cx="50292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Radioactive – unstable waste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By-product of nuclear fission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Nuclear Waste Policy – Reactor waste disposal location (Yucca Mountain, NV)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Low-Level Radioactive Policy </a:t>
            </a:r>
            <a:r>
              <a:rPr lang="en-US" sz="2800" dirty="0" smtClean="0">
                <a:solidFill>
                  <a:schemeClr val="bg1"/>
                </a:solidFill>
              </a:rPr>
              <a:t>– treat and dispose low level waste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“Cradle to grave” responsibility (Superfund)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Containers above/below ground, recycle,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Time = less radioactive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9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08038"/>
          </a:xfrm>
        </p:spPr>
        <p:txBody>
          <a:bodyPr/>
          <a:lstStyle/>
          <a:p>
            <a:r>
              <a:rPr lang="en-US" dirty="0" smtClean="0"/>
              <a:t>Quick Quiz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Strontium-92 has a half-life of approximately 4.0 seconds.  If you start with 100 grams of it, how long will it take until you have only 6.25 grams remaining?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half-life of Carbon-14 is 5740 years.  How long will it take for 25% of your Carbon-14 sample to remain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If it took 5 minutes for you to go from 20 grams of Uranium-235 to 5 grams, calculate the half-life of Uranium-235.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83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564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Geology &amp; Layers of Earth</vt:lpstr>
      <vt:lpstr>Geologic Time Scale</vt:lpstr>
      <vt:lpstr>How Old Are Rocks?</vt:lpstr>
      <vt:lpstr>Warm Up #3</vt:lpstr>
      <vt:lpstr>Nuclear Decay</vt:lpstr>
      <vt:lpstr>Types of Decay</vt:lpstr>
      <vt:lpstr>Half-Life</vt:lpstr>
      <vt:lpstr>Nuclear Waste</vt:lpstr>
      <vt:lpstr>Quick Quiz #2</vt:lpstr>
      <vt:lpstr>Warm Up #4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&amp; Layers of Earth</dc:title>
  <dc:creator>Windows User</dc:creator>
  <cp:lastModifiedBy>Windows User</cp:lastModifiedBy>
  <cp:revision>1</cp:revision>
  <dcterms:created xsi:type="dcterms:W3CDTF">2014-09-18T18:54:58Z</dcterms:created>
  <dcterms:modified xsi:type="dcterms:W3CDTF">2014-09-18T18:55:59Z</dcterms:modified>
</cp:coreProperties>
</file>