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E6368E-B986-4FDD-94CC-7A4339CCE560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24CD36-8D38-4678-B6EA-6142B95721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024744" cy="1143000"/>
          </a:xfrm>
        </p:spPr>
        <p:txBody>
          <a:bodyPr/>
          <a:lstStyle/>
          <a:p>
            <a:r>
              <a:rPr lang="en-US" dirty="0" smtClean="0"/>
              <a:t>Warm Up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some essential things that plants (in general) need to grow?  Which do you think is the most important and why?</a:t>
            </a:r>
          </a:p>
          <a:p>
            <a:endParaRPr lang="en-US" sz="2800" dirty="0" smtClean="0"/>
          </a:p>
          <a:p>
            <a:r>
              <a:rPr lang="en-US" sz="2800" dirty="0" smtClean="0"/>
              <a:t>Which biome do you think would have the most fertile soil: a forest, a desert or a grassland?  Why?</a:t>
            </a:r>
          </a:p>
          <a:p>
            <a:endParaRPr lang="en-US" sz="2800" dirty="0" smtClean="0"/>
          </a:p>
          <a:p>
            <a:r>
              <a:rPr lang="en-US" sz="2800" dirty="0" smtClean="0"/>
              <a:t>Think of molding clay that you would use in a ceramics class.  Describe the clay.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Effects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62272" cy="464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 and Canada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Desertification</a:t>
            </a:r>
            <a:r>
              <a:rPr lang="en-US" dirty="0" smtClean="0"/>
              <a:t> – productive land </a:t>
            </a:r>
            <a:r>
              <a:rPr lang="en-US" dirty="0" smtClean="0">
                <a:sym typeface="Wingdings" pitchFamily="2" charset="2"/>
              </a:rPr>
              <a:t> desert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Rainforests, China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Water contamination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Algal Blooms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Fertilizers/soil = less oxygen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Mississippi River valley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0247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Dust Bowl &amp; Compost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5720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/>
              <a:t>Dust Bowl </a:t>
            </a:r>
            <a:r>
              <a:rPr lang="en-US" dirty="0" smtClean="0"/>
              <a:t>– Oklahoma, Texas Kansas (windy)</a:t>
            </a:r>
          </a:p>
          <a:p>
            <a:pPr lvl="1"/>
            <a:r>
              <a:rPr lang="en-US" dirty="0" smtClean="0"/>
              <a:t>Prairie plowing = soil erosion (topsoil gone)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u="sng" dirty="0" smtClean="0"/>
              <a:t>Compost</a:t>
            </a:r>
            <a:r>
              <a:rPr lang="en-US" dirty="0" smtClean="0"/>
              <a:t> – recycled organic matter.</a:t>
            </a:r>
          </a:p>
          <a:p>
            <a:pPr lvl="1"/>
            <a:r>
              <a:rPr lang="en-US" dirty="0" smtClean="0"/>
              <a:t> Nutrient rich</a:t>
            </a:r>
          </a:p>
          <a:p>
            <a:pPr lvl="1"/>
            <a:r>
              <a:rPr lang="en-US" dirty="0" smtClean="0"/>
              <a:t>Restores soil</a:t>
            </a:r>
          </a:p>
          <a:p>
            <a:pPr lvl="1"/>
            <a:r>
              <a:rPr lang="en-US" dirty="0" smtClean="0"/>
              <a:t>Ex. egg shells, coffee grounds, veggies, paper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72000"/>
            <a:ext cx="4038600" cy="2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34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024744" cy="1143000"/>
          </a:xfrm>
        </p:spPr>
        <p:txBody>
          <a:bodyPr/>
          <a:lstStyle/>
          <a:p>
            <a:pPr algn="r"/>
            <a:r>
              <a:rPr lang="en-US" dirty="0" smtClean="0"/>
              <a:t>Quick Quiz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6"/>
            <a:ext cx="8382000" cy="5211764"/>
          </a:xfrm>
        </p:spPr>
        <p:txBody>
          <a:bodyPr>
            <a:noAutofit/>
          </a:bodyPr>
          <a:lstStyle/>
          <a:p>
            <a:r>
              <a:rPr lang="en-US" sz="2800" dirty="0" smtClean="0"/>
              <a:t>Draw the soil texture triangle, and decide where Sand, Silt, Clay and Loam are on the triangle</a:t>
            </a:r>
          </a:p>
          <a:p>
            <a:endParaRPr lang="en-US" sz="2800" dirty="0" smtClean="0"/>
          </a:p>
          <a:p>
            <a:r>
              <a:rPr lang="en-US" sz="2800" dirty="0" smtClean="0"/>
              <a:t>What are the 4 major “horizon” levels of soil?  What is found at each level?</a:t>
            </a:r>
          </a:p>
          <a:p>
            <a:endParaRPr lang="en-US" sz="2800" dirty="0" smtClean="0"/>
          </a:p>
          <a:p>
            <a:r>
              <a:rPr lang="en-US" sz="2800" dirty="0" smtClean="0"/>
              <a:t>What is erosion, and what are the major effects of it on an area, giving one example.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838200"/>
          </a:xfrm>
        </p:spPr>
        <p:txBody>
          <a:bodyPr/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562600"/>
          </a:xfrm>
        </p:spPr>
        <p:txBody>
          <a:bodyPr/>
          <a:lstStyle/>
          <a:p>
            <a:r>
              <a:rPr lang="en-US" dirty="0" smtClean="0"/>
              <a:t>Despite being almost lifeless, deserts have extremely fertile soil.  Explain why this paradox exists, identifying the type of soil existing in this biome and why</a:t>
            </a:r>
            <a:r>
              <a:rPr lang="en-US" dirty="0"/>
              <a:t> </a:t>
            </a:r>
            <a:r>
              <a:rPr lang="en-US" dirty="0" smtClean="0"/>
              <a:t>these conditions would produce more fertile soil.</a:t>
            </a:r>
          </a:p>
          <a:p>
            <a:endParaRPr lang="en-US" dirty="0" smtClean="0"/>
          </a:p>
          <a:p>
            <a:r>
              <a:rPr lang="en-US" dirty="0" smtClean="0"/>
              <a:t>Forests have nutrient poor soil due to a variety of factors.  Identify and describe TWO of these factors, and provide one possible solution (anthropogenic or natural) to fix this problem.</a:t>
            </a:r>
          </a:p>
          <a:p>
            <a:endParaRPr lang="en-US" dirty="0" smtClean="0"/>
          </a:p>
          <a:p>
            <a:r>
              <a:rPr lang="en-US" dirty="0" smtClean="0"/>
              <a:t>What is composting?  Describe this process and how it is able to produce better quality soil.</a:t>
            </a:r>
          </a:p>
        </p:txBody>
      </p:sp>
    </p:spTree>
    <p:extLst>
      <p:ext uri="{BB962C8B-B14F-4D97-AF65-F5344CB8AC3E}">
        <p14:creationId xmlns="" xmlns:p14="http://schemas.microsoft.com/office/powerpoint/2010/main" val="21426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Components</a:t>
            </a:r>
            <a:br>
              <a:rPr lang="en-US" dirty="0" smtClean="0"/>
            </a:br>
            <a:r>
              <a:rPr lang="en-US" dirty="0" smtClean="0"/>
              <a:t> of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953000" cy="6400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/>
              <a:t>Clay</a:t>
            </a:r>
            <a:r>
              <a:rPr lang="en-US" dirty="0" smtClean="0"/>
              <a:t> – clumpy, sticky, tiniest particles</a:t>
            </a:r>
          </a:p>
          <a:p>
            <a:pPr lvl="1"/>
            <a:r>
              <a:rPr lang="en-US" dirty="0" smtClean="0"/>
              <a:t>Easily waterlogged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/>
              <a:t>Sand</a:t>
            </a:r>
            <a:r>
              <a:rPr lang="en-US" dirty="0" smtClean="0"/>
              <a:t> – large particles, gritty sediment</a:t>
            </a:r>
          </a:p>
          <a:p>
            <a:pPr lvl="1"/>
            <a:r>
              <a:rPr lang="en-US" dirty="0" smtClean="0"/>
              <a:t>Plants needing little water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/>
              <a:t>Silt</a:t>
            </a:r>
            <a:r>
              <a:rPr lang="en-US" dirty="0" smtClean="0"/>
              <a:t> – medium-sized particles, smooth</a:t>
            </a:r>
          </a:p>
          <a:p>
            <a:pPr lvl="1"/>
            <a:r>
              <a:rPr lang="en-US" dirty="0" smtClean="0"/>
              <a:t>Easily moved by water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4" y="1447800"/>
            <a:ext cx="4238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3136"/>
          </a:xfrm>
        </p:spPr>
        <p:txBody>
          <a:bodyPr/>
          <a:lstStyle/>
          <a:p>
            <a:pPr algn="ctr"/>
            <a:r>
              <a:rPr lang="en-US" dirty="0" smtClean="0"/>
              <a:t>Soil Texture Triangle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0247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Layers of Soil</a:t>
            </a:r>
            <a:br>
              <a:rPr lang="en-US" dirty="0" smtClean="0"/>
            </a:br>
            <a:r>
              <a:rPr lang="en-US" dirty="0" smtClean="0"/>
              <a:t>[Horizons]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5105400" cy="6629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/>
              <a:t>O Horizon </a:t>
            </a:r>
            <a:r>
              <a:rPr lang="en-US" dirty="0" smtClean="0"/>
              <a:t>= surface</a:t>
            </a:r>
          </a:p>
          <a:p>
            <a:pPr lvl="1"/>
            <a:r>
              <a:rPr lang="en-US" dirty="0" smtClean="0"/>
              <a:t>Mostly decomposed matter</a:t>
            </a:r>
          </a:p>
          <a:p>
            <a:pPr lvl="1"/>
            <a:r>
              <a:rPr lang="en-US" dirty="0" smtClean="0"/>
              <a:t>THICK in deciduous forests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A Horizon </a:t>
            </a:r>
            <a:r>
              <a:rPr lang="en-US" dirty="0" smtClean="0"/>
              <a:t>= </a:t>
            </a:r>
            <a:r>
              <a:rPr lang="en-US" b="1" u="sng" dirty="0" smtClean="0"/>
              <a:t>topsoil</a:t>
            </a:r>
            <a:r>
              <a:rPr lang="en-US" dirty="0" smtClean="0"/>
              <a:t>  (where stuff can grow)</a:t>
            </a:r>
          </a:p>
          <a:p>
            <a:pPr lvl="1"/>
            <a:r>
              <a:rPr lang="en-US" dirty="0" smtClean="0"/>
              <a:t>THICK in grasslands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B Horizon </a:t>
            </a:r>
            <a:r>
              <a:rPr lang="en-US" dirty="0" smtClean="0"/>
              <a:t>= subsoil</a:t>
            </a:r>
          </a:p>
          <a:p>
            <a:pPr lvl="1"/>
            <a:r>
              <a:rPr lang="en-US" dirty="0" smtClean="0"/>
              <a:t>Nutrient-rich, where roots end</a:t>
            </a:r>
          </a:p>
          <a:p>
            <a:pPr lvl="1"/>
            <a:r>
              <a:rPr lang="en-US" dirty="0" smtClean="0"/>
              <a:t>THICK in deserts</a:t>
            </a:r>
          </a:p>
          <a:p>
            <a:endParaRPr lang="en-US" dirty="0" smtClean="0"/>
          </a:p>
          <a:p>
            <a:r>
              <a:rPr lang="en-US" b="1" u="sng" dirty="0" smtClean="0"/>
              <a:t>C Horizon </a:t>
            </a:r>
            <a:r>
              <a:rPr lang="en-US" dirty="0" smtClean="0"/>
              <a:t>= parent material</a:t>
            </a:r>
          </a:p>
          <a:p>
            <a:pPr lvl="1"/>
            <a:r>
              <a:rPr lang="en-US" dirty="0" smtClean="0"/>
              <a:t>Bedrock, no plant growth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429" y="1371600"/>
            <a:ext cx="407757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71600"/>
            <a:ext cx="9144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6936"/>
          </a:xfrm>
        </p:spPr>
        <p:txBody>
          <a:bodyPr>
            <a:normAutofit/>
          </a:bodyPr>
          <a:lstStyle/>
          <a:p>
            <a:r>
              <a:rPr lang="en-US" dirty="0" smtClean="0"/>
              <a:t>Soil &amp; Biomes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Grasslands</a:t>
            </a:r>
            <a:r>
              <a:rPr lang="en-US" sz="2800" dirty="0" smtClean="0"/>
              <a:t> = THICK topsoil layer (fertile, nutrient-rich)</a:t>
            </a:r>
          </a:p>
          <a:p>
            <a:pPr lvl="1"/>
            <a:r>
              <a:rPr lang="en-US" sz="2400" dirty="0" smtClean="0"/>
              <a:t>Mostly loam and clay</a:t>
            </a:r>
          </a:p>
          <a:p>
            <a:endParaRPr lang="en-US" sz="2800" dirty="0" smtClean="0"/>
          </a:p>
          <a:p>
            <a:r>
              <a:rPr lang="en-US" sz="2800" b="1" u="sng" dirty="0" smtClean="0"/>
              <a:t>Deserts</a:t>
            </a:r>
            <a:r>
              <a:rPr lang="en-US" sz="2800" dirty="0" smtClean="0"/>
              <a:t> = THICK subsoil layer (fertile for plants </a:t>
            </a:r>
            <a:r>
              <a:rPr lang="en-US" sz="2800" dirty="0" smtClean="0">
                <a:solidFill>
                  <a:schemeClr val="bg1"/>
                </a:solidFill>
              </a:rPr>
              <a:t>not needing H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0)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Mostly sand and clay</a:t>
            </a:r>
          </a:p>
          <a:p>
            <a:endParaRPr lang="en-US" sz="2800" dirty="0" smtClean="0"/>
          </a:p>
          <a:p>
            <a:r>
              <a:rPr lang="en-US" sz="2800" b="1" u="sng" dirty="0" smtClean="0">
                <a:solidFill>
                  <a:schemeClr val="bg1"/>
                </a:solidFill>
              </a:rPr>
              <a:t>Most Forests</a:t>
            </a:r>
            <a:r>
              <a:rPr lang="en-US" sz="2800" dirty="0" smtClean="0">
                <a:solidFill>
                  <a:schemeClr val="bg1"/>
                </a:solidFill>
              </a:rPr>
              <a:t> [tropical, temperate, boreal] = acidic topsoil (nutrient-poor)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Mostly clay, silt and loam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24744" cy="1143000"/>
          </a:xfrm>
        </p:spPr>
        <p:txBody>
          <a:bodyPr/>
          <a:lstStyle/>
          <a:p>
            <a:pPr algn="r"/>
            <a:r>
              <a:rPr lang="en-US" dirty="0" smtClean="0"/>
              <a:t>How Soil is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96000" cy="5714999"/>
          </a:xfrm>
        </p:spPr>
        <p:txBody>
          <a:bodyPr>
            <a:normAutofit/>
          </a:bodyPr>
          <a:lstStyle/>
          <a:p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Precipitation and temperature of a region</a:t>
            </a:r>
          </a:p>
          <a:p>
            <a:endParaRPr lang="en-US" dirty="0" smtClean="0"/>
          </a:p>
          <a:p>
            <a:r>
              <a:rPr lang="en-US" dirty="0" smtClean="0"/>
              <a:t>Living Organisms</a:t>
            </a:r>
          </a:p>
          <a:p>
            <a:pPr lvl="1"/>
            <a:r>
              <a:rPr lang="en-US" dirty="0" smtClean="0"/>
              <a:t>Decomposers (putting nutrients in soil)</a:t>
            </a:r>
          </a:p>
          <a:p>
            <a:endParaRPr lang="en-US" dirty="0" smtClean="0"/>
          </a:p>
          <a:p>
            <a:r>
              <a:rPr lang="en-US" dirty="0" smtClean="0"/>
              <a:t>Topography (landscape)</a:t>
            </a:r>
          </a:p>
          <a:p>
            <a:pPr lvl="1"/>
            <a:r>
              <a:rPr lang="en-US" dirty="0" smtClean="0"/>
              <a:t>Hilly landscape = more erosion</a:t>
            </a:r>
          </a:p>
          <a:p>
            <a:pPr lvl="1"/>
            <a:r>
              <a:rPr lang="en-US" dirty="0" smtClean="0"/>
              <a:t>Elevation, wind exposure = other factors</a:t>
            </a:r>
          </a:p>
          <a:p>
            <a:pPr lvl="1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716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733800"/>
            <a:ext cx="2971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24744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Soil Erosion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39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Erosion</a:t>
            </a:r>
            <a:r>
              <a:rPr lang="en-US" dirty="0" smtClean="0">
                <a:solidFill>
                  <a:schemeClr val="bg1"/>
                </a:solidFill>
              </a:rPr>
              <a:t> – movement of rock/soil from one place to another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Wind, water, human activity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Result: desertification, less fertile soil, more acidic soil (rainforests)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Positive feedback loop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Sheet erosion</a:t>
            </a:r>
            <a:r>
              <a:rPr lang="en-US" dirty="0" smtClean="0">
                <a:solidFill>
                  <a:schemeClr val="bg1"/>
                </a:solidFill>
              </a:rPr>
              <a:t> – soil moves off as horizontal layer (strips of soil)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Erosion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62272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Erosion – moving from one place to another</a:t>
            </a:r>
          </a:p>
          <a:p>
            <a:pPr lvl="1"/>
            <a:r>
              <a:rPr lang="en-US" dirty="0" smtClean="0"/>
              <a:t>Wind and Water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3 Types</a:t>
            </a:r>
          </a:p>
          <a:p>
            <a:r>
              <a:rPr lang="en-US" b="1" u="sng" dirty="0" smtClean="0"/>
              <a:t>Sheet Erosion</a:t>
            </a:r>
            <a:r>
              <a:rPr lang="en-US" dirty="0" smtClean="0"/>
              <a:t> – thin layer taken off surface</a:t>
            </a:r>
          </a:p>
          <a:p>
            <a:endParaRPr lang="en-US" dirty="0" smtClean="0"/>
          </a:p>
          <a:p>
            <a:r>
              <a:rPr lang="en-US" b="1" u="sng" dirty="0" smtClean="0"/>
              <a:t>Rill Erosion </a:t>
            </a:r>
            <a:r>
              <a:rPr lang="en-US" dirty="0" smtClean="0"/>
              <a:t>– water into soil &amp; breaks down from inside</a:t>
            </a:r>
          </a:p>
          <a:p>
            <a:endParaRPr lang="en-US" dirty="0" smtClean="0"/>
          </a:p>
          <a:p>
            <a:r>
              <a:rPr lang="en-US" b="1" u="sng" dirty="0" smtClean="0"/>
              <a:t>Gully Erosion </a:t>
            </a:r>
            <a:r>
              <a:rPr lang="en-US" dirty="0" smtClean="0"/>
              <a:t>– major rill erosion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426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</TotalTime>
  <Words>562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Warm Up #1</vt:lpstr>
      <vt:lpstr>Soil</vt:lpstr>
      <vt:lpstr>Components  of Soil</vt:lpstr>
      <vt:lpstr>Soil Texture Triangle</vt:lpstr>
      <vt:lpstr>Layers of Soil [Horizons]</vt:lpstr>
      <vt:lpstr>Soil &amp; Biomes Revisited</vt:lpstr>
      <vt:lpstr>How Soil is Made</vt:lpstr>
      <vt:lpstr>Soil Erosion</vt:lpstr>
      <vt:lpstr>Erosion Revisited</vt:lpstr>
      <vt:lpstr>Effects of Erosion</vt:lpstr>
      <vt:lpstr>Case Study:  Dust Bowl &amp; Compost</vt:lpstr>
      <vt:lpstr>Quick Quiz #1</vt:lpstr>
      <vt:lpstr>Warm Up #2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#1</dc:title>
  <dc:creator>Graham Lockett</dc:creator>
  <cp:lastModifiedBy>Graham Lockett</cp:lastModifiedBy>
  <cp:revision>1</cp:revision>
  <dcterms:created xsi:type="dcterms:W3CDTF">2014-12-09T06:55:44Z</dcterms:created>
  <dcterms:modified xsi:type="dcterms:W3CDTF">2014-12-09T06:57:00Z</dcterms:modified>
</cp:coreProperties>
</file>