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B1CF-5D03-434A-B1FD-A7730D8BC1EB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2818-A2DD-4E9D-B104-D6D006CB47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do you think people would dump their waste into rivers?  (what benefits would dumping into a river have?)  Why could this also be problematic?</a:t>
            </a:r>
          </a:p>
          <a:p>
            <a:endParaRPr lang="en-US" dirty="0"/>
          </a:p>
          <a:p>
            <a:r>
              <a:rPr lang="en-US" dirty="0" smtClean="0"/>
              <a:t>What are some ways that you can think of that allow us to get rid of solid waste?</a:t>
            </a:r>
          </a:p>
          <a:p>
            <a:endParaRPr lang="en-US" dirty="0"/>
          </a:p>
          <a:p>
            <a:r>
              <a:rPr lang="en-US" dirty="0" smtClean="0"/>
              <a:t>What do you think the phrase “Not In My Backyard” means?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3496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# 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can exporting waste to other countries be considered both good and bad?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Aside from waste disposal methods, give two other types of things that could be categorized as NIMBY?  Why w0uld they fall under this category?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Name various things that can be recycled.  Why do you think people do not recycle these items (give two reasons)?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41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Waste Continued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6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Reduce, Reuse, Recycle</a:t>
            </a:r>
          </a:p>
          <a:p>
            <a:endParaRPr lang="en-US" dirty="0"/>
          </a:p>
          <a:p>
            <a:r>
              <a:rPr lang="en-US" dirty="0" smtClean="0"/>
              <a:t>Process of reusing previously used waste</a:t>
            </a:r>
          </a:p>
          <a:p>
            <a:pPr lvl="1"/>
            <a:r>
              <a:rPr lang="en-US" dirty="0" smtClean="0"/>
              <a:t>Metals, glass plastic, </a:t>
            </a:r>
            <a:r>
              <a:rPr lang="en-US" b="1" u="sng" dirty="0" smtClean="0"/>
              <a:t>paper</a:t>
            </a:r>
            <a:r>
              <a:rPr lang="en-US" i="1" dirty="0" smtClean="0"/>
              <a:t> (most readily recyclable)</a:t>
            </a:r>
          </a:p>
          <a:p>
            <a:pPr lvl="1"/>
            <a:endParaRPr lang="en-US" b="1" i="1" u="sng" dirty="0"/>
          </a:p>
          <a:p>
            <a:r>
              <a:rPr lang="en-US" dirty="0" smtClean="0"/>
              <a:t>Cost = expensive (more than throwing it away)</a:t>
            </a:r>
          </a:p>
          <a:p>
            <a:pPr lvl="1"/>
            <a:r>
              <a:rPr lang="en-US" dirty="0" smtClean="0"/>
              <a:t>Why?  Why do it?</a:t>
            </a:r>
            <a:endParaRPr lang="en-US" dirty="0"/>
          </a:p>
        </p:txBody>
      </p:sp>
      <p:pic>
        <p:nvPicPr>
          <p:cNvPr id="1026" name="Picture 2" descr="http://www.earthsfriends.com/files/images/reduce-reuse-re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kgreencircle.org/images/recycle_tra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81400"/>
            <a:ext cx="4572000" cy="3019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92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States: A Wasteful Place…</a:t>
            </a:r>
            <a:r>
              <a:rPr lang="en-US" dirty="0" err="1" smtClean="0"/>
              <a:t>ew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 generates 33% of world’s waste</a:t>
            </a:r>
          </a:p>
          <a:p>
            <a:pPr lvl="1"/>
            <a:r>
              <a:rPr lang="en-US" dirty="0" smtClean="0"/>
              <a:t>5% of world’s population</a:t>
            </a:r>
          </a:p>
          <a:p>
            <a:endParaRPr lang="en-US" dirty="0" smtClean="0"/>
          </a:p>
          <a:p>
            <a:r>
              <a:rPr lang="en-US" dirty="0" smtClean="0"/>
              <a:t>2 million trees used for paper products PER DAY</a:t>
            </a:r>
          </a:p>
          <a:p>
            <a:endParaRPr lang="en-US" dirty="0" smtClean="0"/>
          </a:p>
          <a:p>
            <a:r>
              <a:rPr lang="en-US" dirty="0" smtClean="0"/>
              <a:t>200 million liters of motor oil dumped into sewers each year in US</a:t>
            </a:r>
          </a:p>
          <a:p>
            <a:pPr lvl="1"/>
            <a:r>
              <a:rPr lang="en-US" dirty="0" smtClean="0"/>
              <a:t>5x amount of oil from Exxon Valdez oil spill!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220 million metric tons of waste generated per year by US</a:t>
            </a:r>
          </a:p>
          <a:p>
            <a:pPr lvl="1"/>
            <a:r>
              <a:rPr lang="en-US" dirty="0" smtClean="0"/>
              <a:t>4.5 lbs per person per day.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45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Rachel Carson:</a:t>
            </a:r>
            <a:br>
              <a:rPr lang="en-US" dirty="0" smtClean="0"/>
            </a:br>
            <a:r>
              <a:rPr lang="en-US" dirty="0" smtClean="0"/>
              <a:t> Silent Spring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724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Rachel Carson </a:t>
            </a:r>
            <a:r>
              <a:rPr lang="en-US" dirty="0" smtClean="0"/>
              <a:t>– environmentalist and writer</a:t>
            </a:r>
          </a:p>
          <a:p>
            <a:pPr lvl="1"/>
            <a:r>
              <a:rPr lang="en-US" dirty="0" smtClean="0"/>
              <a:t>“Silent Spring” </a:t>
            </a:r>
          </a:p>
          <a:p>
            <a:endParaRPr lang="en-US" dirty="0"/>
          </a:p>
          <a:p>
            <a:r>
              <a:rPr lang="en-US" dirty="0" smtClean="0"/>
              <a:t>Condors = reproduction rates decrease a LOT</a:t>
            </a:r>
          </a:p>
          <a:p>
            <a:endParaRPr lang="en-US" dirty="0"/>
          </a:p>
          <a:p>
            <a:r>
              <a:rPr lang="en-US" dirty="0" smtClean="0"/>
              <a:t>Cause: </a:t>
            </a:r>
            <a:r>
              <a:rPr lang="en-US" b="1" u="sng" dirty="0" smtClean="0"/>
              <a:t>DDT</a:t>
            </a:r>
            <a:r>
              <a:rPr lang="en-US" dirty="0" smtClean="0"/>
              <a:t> – pesticide for crops (</a:t>
            </a:r>
            <a:r>
              <a:rPr lang="en-US" i="1" dirty="0" smtClean="0"/>
              <a:t>pesticide = toxic waste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Shells of eggs = thinner</a:t>
            </a:r>
          </a:p>
          <a:p>
            <a:pPr lvl="1"/>
            <a:endParaRPr lang="en-US" dirty="0"/>
          </a:p>
          <a:p>
            <a:r>
              <a:rPr lang="en-US" dirty="0" smtClean="0"/>
              <a:t>How did condors get exposed to pesticides?</a:t>
            </a:r>
          </a:p>
          <a:p>
            <a:pPr lvl="1"/>
            <a:r>
              <a:rPr lang="en-US" dirty="0" smtClean="0"/>
              <a:t>INGESTING ORGANISMS WITH IT</a:t>
            </a:r>
            <a:endParaRPr lang="en-US" dirty="0"/>
          </a:p>
        </p:txBody>
      </p:sp>
      <p:pic>
        <p:nvPicPr>
          <p:cNvPr id="2050" name="Picture 2" descr="http://www.chatham.edu/host/library/carson/images/collection_photos/pcw29a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1"/>
            <a:ext cx="3354589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arth911.com/wp-content/uploads/2009/03/ddt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14800" cy="3000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32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Bioaccumulation vs. </a:t>
            </a:r>
            <a:r>
              <a:rPr lang="en-US" dirty="0" err="1" smtClean="0"/>
              <a:t>Biomagnification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9530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Bioaccumulation</a:t>
            </a:r>
            <a:r>
              <a:rPr lang="en-US" dirty="0" smtClean="0"/>
              <a:t> – absorption of molecules (in this case, toxic)</a:t>
            </a:r>
          </a:p>
          <a:p>
            <a:pPr lvl="1"/>
            <a:r>
              <a:rPr lang="en-US" dirty="0" smtClean="0"/>
              <a:t>Dilute (less toxic – low in food chain) vs. concentrated (very toxic – high in food chain)</a:t>
            </a:r>
          </a:p>
          <a:p>
            <a:pPr lvl="1"/>
            <a:endParaRPr lang="en-US" dirty="0" smtClean="0"/>
          </a:p>
          <a:p>
            <a:r>
              <a:rPr lang="en-US" b="1" u="sng" dirty="0" err="1" smtClean="0"/>
              <a:t>Biomagnification</a:t>
            </a:r>
            <a:r>
              <a:rPr lang="en-US" dirty="0" smtClean="0"/>
              <a:t> – going up food chain = toxicity increases</a:t>
            </a:r>
          </a:p>
          <a:p>
            <a:pPr lvl="1"/>
            <a:r>
              <a:rPr lang="en-US" dirty="0" smtClean="0"/>
              <a:t>Plankton = low levels</a:t>
            </a:r>
          </a:p>
          <a:p>
            <a:pPr lvl="1"/>
            <a:r>
              <a:rPr lang="en-US" dirty="0" smtClean="0"/>
              <a:t>Osprey = high levels</a:t>
            </a:r>
          </a:p>
        </p:txBody>
      </p:sp>
      <p:pic>
        <p:nvPicPr>
          <p:cNvPr id="1026" name="Picture 2" descr="http://web.bryant.edu/~dlm1/sc372/readings/toxicology/biomagn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733800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nceclarified.com/images/uesc_04_img0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438656"/>
            <a:ext cx="3171825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66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" y="1524000"/>
            <a:ext cx="525475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Hooker Chemical Company – toxic waste dumped underground</a:t>
            </a:r>
          </a:p>
          <a:p>
            <a:endParaRPr lang="en-US" dirty="0"/>
          </a:p>
          <a:p>
            <a:r>
              <a:rPr lang="en-US" dirty="0" smtClean="0"/>
              <a:t>Niagara Falls School District – needs land to build homes  and schools for growing pop.</a:t>
            </a:r>
          </a:p>
          <a:p>
            <a:pPr lvl="1"/>
            <a:r>
              <a:rPr lang="en-US" dirty="0" smtClean="0"/>
              <a:t>Pays $1 for contaminated land</a:t>
            </a:r>
          </a:p>
          <a:p>
            <a:pPr lvl="1"/>
            <a:endParaRPr lang="en-US" dirty="0"/>
          </a:p>
          <a:p>
            <a:r>
              <a:rPr lang="en-US" dirty="0" smtClean="0"/>
              <a:t>Result: miscarriages, leukemia, plants dead, groundwater polluted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File:Love Canal pro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95884"/>
            <a:ext cx="3200400" cy="297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ve Canal is located in New Y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20040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715000" y="5067300"/>
            <a:ext cx="609600" cy="190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3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Canal Outcome: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Outcome: Hooker Chemical – pay restitution (Superfund)</a:t>
            </a:r>
            <a:endParaRPr lang="en-US" dirty="0"/>
          </a:p>
          <a:p>
            <a:pPr lvl="1"/>
            <a:r>
              <a:rPr lang="en-US" dirty="0" smtClean="0"/>
              <a:t>Took decades for people to see this $$$</a:t>
            </a:r>
          </a:p>
          <a:p>
            <a:pPr lvl="1"/>
            <a:endParaRPr lang="en-US" dirty="0"/>
          </a:p>
          <a:p>
            <a:r>
              <a:rPr lang="en-US" dirty="0" smtClean="0"/>
              <a:t>Clean Up = emergency funds</a:t>
            </a:r>
          </a:p>
          <a:p>
            <a:endParaRPr lang="en-US" dirty="0"/>
          </a:p>
          <a:p>
            <a:r>
              <a:rPr lang="en-US" dirty="0" smtClean="0"/>
              <a:t>Love Canal region: almost completely abandoned</a:t>
            </a:r>
          </a:p>
        </p:txBody>
      </p:sp>
      <p:pic>
        <p:nvPicPr>
          <p:cNvPr id="4098" name="Picture 2" descr="File:Abandoned Streets in Love Ca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5720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ms.westport.k12.ct.us/cmslmc/Grade6/Disasters/picts/0703curr_besa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21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Sewage Case Study: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95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London = huge pop. Increase</a:t>
            </a:r>
          </a:p>
          <a:p>
            <a:pPr lvl="1"/>
            <a:r>
              <a:rPr lang="en-US" dirty="0" smtClean="0"/>
              <a:t>Waste = Thames River (water supply)</a:t>
            </a:r>
          </a:p>
          <a:p>
            <a:pPr lvl="1"/>
            <a:r>
              <a:rPr lang="en-US" dirty="0" smtClean="0"/>
              <a:t>Cholera outbreaks</a:t>
            </a:r>
          </a:p>
          <a:p>
            <a:pPr lvl="1"/>
            <a:r>
              <a:rPr lang="en-US" dirty="0" smtClean="0"/>
              <a:t>“Great Stink”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Joseph </a:t>
            </a:r>
            <a:r>
              <a:rPr lang="en-US" b="1" u="sng" dirty="0" err="1" smtClean="0"/>
              <a:t>Bazalgette</a:t>
            </a:r>
            <a:r>
              <a:rPr lang="en-US" b="1" u="sng" dirty="0" smtClean="0"/>
              <a:t> </a:t>
            </a:r>
            <a:r>
              <a:rPr lang="en-US" dirty="0" smtClean="0"/>
              <a:t>- designed extensive sewer system</a:t>
            </a:r>
          </a:p>
          <a:p>
            <a:pPr lvl="1"/>
            <a:r>
              <a:rPr lang="en-US" dirty="0" smtClean="0"/>
              <a:t>From London to eastern </a:t>
            </a:r>
            <a:r>
              <a:rPr lang="en-US" b="1" u="sng" dirty="0" smtClean="0"/>
              <a:t>estuary</a:t>
            </a:r>
            <a:r>
              <a:rPr lang="en-US" dirty="0" smtClean="0"/>
              <a:t> (where fresh and salt water mix)</a:t>
            </a:r>
          </a:p>
          <a:p>
            <a:pPr lvl="1"/>
            <a:r>
              <a:rPr lang="en-US" dirty="0" smtClean="0"/>
              <a:t>Gravity + pumping systems</a:t>
            </a:r>
          </a:p>
          <a:p>
            <a:pPr lvl="1"/>
            <a:r>
              <a:rPr lang="en-US" dirty="0" smtClean="0"/>
              <a:t>Destination: treatment plants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File:FaradayFatherTh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1295400"/>
            <a:ext cx="37719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Waste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Reaction to </a:t>
            </a:r>
            <a:r>
              <a:rPr lang="en-US" i="1" dirty="0" err="1" smtClean="0"/>
              <a:t>Minimata</a:t>
            </a:r>
            <a:r>
              <a:rPr lang="en-US" i="1" dirty="0" smtClean="0"/>
              <a:t> Bay </a:t>
            </a:r>
            <a:r>
              <a:rPr lang="en-US" dirty="0" smtClean="0"/>
              <a:t>disaster</a:t>
            </a:r>
          </a:p>
          <a:p>
            <a:endParaRPr lang="en-US" dirty="0"/>
          </a:p>
          <a:p>
            <a:r>
              <a:rPr lang="en-US" b="1" u="sng" dirty="0" smtClean="0"/>
              <a:t>Clean Water Act </a:t>
            </a:r>
            <a:r>
              <a:rPr lang="en-US" dirty="0" smtClean="0"/>
              <a:t>– </a:t>
            </a:r>
            <a:r>
              <a:rPr lang="en-US" i="1" dirty="0" smtClean="0"/>
              <a:t>surface-level</a:t>
            </a:r>
            <a:r>
              <a:rPr lang="en-US" dirty="0" smtClean="0"/>
              <a:t> drinking water safety</a:t>
            </a:r>
          </a:p>
          <a:p>
            <a:endParaRPr lang="en-US" dirty="0" smtClean="0"/>
          </a:p>
          <a:p>
            <a:r>
              <a:rPr lang="en-US" b="1" u="sng" dirty="0" smtClean="0"/>
              <a:t>Safe Drinking Water Act </a:t>
            </a:r>
            <a:r>
              <a:rPr lang="en-US" dirty="0" smtClean="0"/>
              <a:t>– clean water standards (ground water)</a:t>
            </a:r>
          </a:p>
          <a:p>
            <a:endParaRPr lang="en-US" dirty="0" smtClean="0"/>
          </a:p>
          <a:p>
            <a:r>
              <a:rPr lang="en-US" b="1" u="sng" dirty="0" smtClean="0"/>
              <a:t>Ocean Dumping Ban Act </a:t>
            </a:r>
            <a:r>
              <a:rPr lang="en-US" dirty="0" smtClean="0"/>
              <a:t>– illegal to dump waste in US waters</a:t>
            </a:r>
            <a:endParaRPr lang="en-US" dirty="0"/>
          </a:p>
        </p:txBody>
      </p:sp>
      <p:pic>
        <p:nvPicPr>
          <p:cNvPr id="6146" name="Picture 2" descr="http://www.sundaytimes.lk/070930/images/JAPAN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84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Solid Waste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14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Oil Spill Disasters &amp;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Exxon Valdez Spill</a:t>
            </a:r>
          </a:p>
          <a:p>
            <a:pPr lvl="1"/>
            <a:r>
              <a:rPr lang="en-US" dirty="0" smtClean="0"/>
              <a:t>First major oil spill (Canada)</a:t>
            </a:r>
          </a:p>
          <a:p>
            <a:endParaRPr lang="en-US" dirty="0" smtClean="0"/>
          </a:p>
          <a:p>
            <a:r>
              <a:rPr lang="en-US" dirty="0" smtClean="0"/>
              <a:t>BP Oil Spill (2010) – Gulf of Mex.</a:t>
            </a:r>
          </a:p>
          <a:p>
            <a:pPr lvl="1"/>
            <a:r>
              <a:rPr lang="en-US" dirty="0" smtClean="0"/>
              <a:t>Old drilling equipment, drilling TOO DEEP</a:t>
            </a:r>
          </a:p>
          <a:p>
            <a:endParaRPr lang="en-US" dirty="0" smtClean="0"/>
          </a:p>
          <a:p>
            <a:r>
              <a:rPr lang="en-US" b="1" u="sng" dirty="0" smtClean="0"/>
              <a:t>Oil Spill Prevention Act </a:t>
            </a:r>
            <a:r>
              <a:rPr lang="en-US" dirty="0" smtClean="0"/>
              <a:t>(1990) – increase oil spill funds</a:t>
            </a:r>
          </a:p>
          <a:p>
            <a:pPr lvl="1"/>
            <a:r>
              <a:rPr lang="en-US" dirty="0" smtClean="0"/>
              <a:t>Response to Exxon Valdez</a:t>
            </a:r>
            <a:endParaRPr lang="en-US" dirty="0"/>
          </a:p>
        </p:txBody>
      </p:sp>
      <p:pic>
        <p:nvPicPr>
          <p:cNvPr id="5122" name="Picture 2" descr="http://www.thedailygreen.com/cm/thedailygreen/images/ZK/fire-deepwater-horizon-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1295400"/>
            <a:ext cx="333756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whatdoesitmean.com/abp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4152900"/>
            <a:ext cx="3337560" cy="2717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1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Oil Spills:</a:t>
            </a:r>
            <a:br>
              <a:rPr lang="en-US" dirty="0" smtClean="0"/>
            </a:br>
            <a:r>
              <a:rPr lang="en-US" dirty="0" smtClean="0"/>
              <a:t>Cleaning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562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Burning (Incineration)</a:t>
            </a:r>
          </a:p>
          <a:p>
            <a:endParaRPr lang="en-US" dirty="0" smtClean="0"/>
          </a:p>
          <a:p>
            <a:r>
              <a:rPr lang="en-US" dirty="0" smtClean="0"/>
              <a:t>Skimmer Boats – surface oil</a:t>
            </a:r>
          </a:p>
          <a:p>
            <a:endParaRPr lang="en-US" dirty="0" smtClean="0"/>
          </a:p>
          <a:p>
            <a:r>
              <a:rPr lang="en-US" dirty="0" smtClean="0"/>
              <a:t>Bacteria (Bioremediation)</a:t>
            </a:r>
          </a:p>
          <a:p>
            <a:endParaRPr lang="en-US" dirty="0" smtClean="0"/>
          </a:p>
          <a:p>
            <a:r>
              <a:rPr lang="en-US" dirty="0" smtClean="0"/>
              <a:t>Detergents</a:t>
            </a:r>
          </a:p>
          <a:p>
            <a:endParaRPr lang="en-US" dirty="0" smtClean="0"/>
          </a:p>
          <a:p>
            <a:r>
              <a:rPr lang="en-US" dirty="0" smtClean="0"/>
              <a:t>Booms – gather oil</a:t>
            </a:r>
          </a:p>
          <a:p>
            <a:endParaRPr lang="en-US" dirty="0" smtClean="0"/>
          </a:p>
          <a:p>
            <a:r>
              <a:rPr lang="en-US" dirty="0" err="1" smtClean="0"/>
              <a:t>Vaccuums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038600" cy="23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7200"/>
            <a:ext cx="4114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2"/>
            <a:ext cx="9144001" cy="685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42048" cy="1143000"/>
          </a:xfrm>
        </p:spPr>
        <p:txBody>
          <a:bodyPr/>
          <a:lstStyle/>
          <a:p>
            <a:r>
              <a:rPr lang="en-US" dirty="0" smtClean="0"/>
              <a:t>Nuclear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991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Radioactive – unstable waste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By-product of nuclear fission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Nuclear Waste Policy – Reactor waste disposal location (Yucca Mountain, NV)</a:t>
            </a:r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smtClean="0"/>
              <a:t>Low-Level Radioactive Policy </a:t>
            </a:r>
            <a:r>
              <a:rPr lang="en-US" dirty="0" smtClean="0"/>
              <a:t>– treat and dispose low level waste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“Cradle to grave” responsibility (Superfund)</a:t>
            </a:r>
          </a:p>
          <a:p>
            <a:endParaRPr lang="en-US" dirty="0" smtClean="0"/>
          </a:p>
          <a:p>
            <a:r>
              <a:rPr lang="en-US" dirty="0" smtClean="0"/>
              <a:t>Containers above/below ground, recycle,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Time = less radioactive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"/>
            <a:ext cx="502920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19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has the Love Canal changed policies related to waste management?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does the Safe Drinking Water act differ from the Clean Water Act?  What do the two have in common?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Name two ways to clean up oil if it is spilled in oceans.  Which is the best method and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MSW (Municipal Solid Waste)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267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Organic</a:t>
            </a:r>
            <a:r>
              <a:rPr lang="en-US" dirty="0" smtClean="0"/>
              <a:t> – food, flowers, wood, etc.</a:t>
            </a:r>
          </a:p>
          <a:p>
            <a:endParaRPr lang="en-US" dirty="0" smtClean="0"/>
          </a:p>
          <a:p>
            <a:r>
              <a:rPr lang="en-US" b="1" u="sng" dirty="0" smtClean="0"/>
              <a:t>Radioactive</a:t>
            </a:r>
            <a:r>
              <a:rPr lang="en-US" dirty="0" smtClean="0"/>
              <a:t> – nuclear waste</a:t>
            </a:r>
          </a:p>
          <a:p>
            <a:endParaRPr lang="en-US" dirty="0" smtClean="0"/>
          </a:p>
          <a:p>
            <a:r>
              <a:rPr lang="en-US" b="1" u="sng" dirty="0" smtClean="0"/>
              <a:t>Recyclable</a:t>
            </a:r>
            <a:r>
              <a:rPr lang="en-US" dirty="0" smtClean="0"/>
              <a:t> – </a:t>
            </a:r>
            <a:r>
              <a:rPr lang="en-US" b="1" dirty="0" smtClean="0"/>
              <a:t>paper (35% US waste)</a:t>
            </a:r>
            <a:r>
              <a:rPr lang="en-US" dirty="0" smtClean="0"/>
              <a:t>, plastic, glass, metals</a:t>
            </a:r>
          </a:p>
          <a:p>
            <a:endParaRPr lang="en-US" dirty="0" smtClean="0"/>
          </a:p>
          <a:p>
            <a:r>
              <a:rPr lang="en-US" b="1" u="sng" dirty="0" smtClean="0"/>
              <a:t>Soiled</a:t>
            </a:r>
            <a:r>
              <a:rPr lang="en-US" dirty="0" smtClean="0"/>
              <a:t> – hospital waste</a:t>
            </a:r>
          </a:p>
          <a:p>
            <a:endParaRPr lang="en-US" dirty="0" smtClean="0"/>
          </a:p>
          <a:p>
            <a:r>
              <a:rPr lang="en-US" b="1" u="sng" dirty="0" smtClean="0"/>
              <a:t>Toxic</a:t>
            </a:r>
            <a:r>
              <a:rPr lang="en-US" dirty="0" smtClean="0"/>
              <a:t> – paint, pesticides,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717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143000"/>
          </a:xfrm>
        </p:spPr>
        <p:txBody>
          <a:bodyPr/>
          <a:lstStyle/>
          <a:p>
            <a:r>
              <a:rPr lang="en-US" dirty="0" smtClean="0"/>
              <a:t>NIMBY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NIMBY</a:t>
            </a:r>
            <a:r>
              <a:rPr lang="en-US" dirty="0" smtClean="0"/>
              <a:t> – Not in my back yard</a:t>
            </a:r>
          </a:p>
          <a:p>
            <a:endParaRPr lang="en-US" dirty="0" smtClean="0"/>
          </a:p>
          <a:p>
            <a:r>
              <a:rPr lang="en-US" dirty="0" smtClean="0"/>
              <a:t>Not wanting developments near community</a:t>
            </a:r>
          </a:p>
          <a:p>
            <a:pPr lvl="1"/>
            <a:r>
              <a:rPr lang="en-US" dirty="0" smtClean="0"/>
              <a:t>Pollution, traffic, eye-sore, etc.</a:t>
            </a:r>
          </a:p>
          <a:p>
            <a:endParaRPr lang="en-US" dirty="0" smtClean="0"/>
          </a:p>
          <a:p>
            <a:r>
              <a:rPr lang="en-US" dirty="0" smtClean="0"/>
              <a:t>Power plants, waste dumps, landfills, stadiums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784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242048" cy="1143000"/>
          </a:xfrm>
        </p:spPr>
        <p:txBody>
          <a:bodyPr/>
          <a:lstStyle/>
          <a:p>
            <a:r>
              <a:rPr lang="en-US" dirty="0" smtClean="0"/>
              <a:t>Waste Disposal Methods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Burning/Incineration</a:t>
            </a:r>
          </a:p>
          <a:p>
            <a:pPr lvl="1"/>
            <a:r>
              <a:rPr lang="en-US" dirty="0" smtClean="0"/>
              <a:t>Energy source, reduce landfill impact, cheap</a:t>
            </a:r>
          </a:p>
          <a:p>
            <a:pPr lvl="1"/>
            <a:r>
              <a:rPr lang="en-US" dirty="0" smtClean="0"/>
              <a:t>Air pollution, toxic chemical release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Composting</a:t>
            </a:r>
          </a:p>
          <a:p>
            <a:pPr lvl="1"/>
            <a:r>
              <a:rPr lang="en-US" dirty="0" smtClean="0"/>
              <a:t>Nutrient-rich soil, reduce soil erosion</a:t>
            </a:r>
          </a:p>
          <a:p>
            <a:pPr lvl="1"/>
            <a:r>
              <a:rPr lang="en-US" dirty="0" smtClean="0"/>
              <a:t>Smelly, pests (NIMBY)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Exporting</a:t>
            </a:r>
          </a:p>
          <a:p>
            <a:pPr lvl="1"/>
            <a:r>
              <a:rPr lang="en-US" dirty="0" smtClean="0"/>
              <a:t>“Not my problem,” income for poor countries</a:t>
            </a:r>
          </a:p>
          <a:p>
            <a:pPr lvl="1"/>
            <a:r>
              <a:rPr lang="en-US" dirty="0" smtClean="0"/>
              <a:t>Das racist, expensive (transport)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343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0"/>
            <a:ext cx="434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44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Disposal Methods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434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Landfills</a:t>
            </a:r>
          </a:p>
          <a:p>
            <a:pPr lvl="1"/>
            <a:r>
              <a:rPr lang="en-US" dirty="0" smtClean="0"/>
              <a:t>Methane = energy source, wall managed</a:t>
            </a:r>
          </a:p>
          <a:p>
            <a:pPr lvl="1"/>
            <a:r>
              <a:rPr lang="en-US" dirty="0" smtClean="0"/>
              <a:t>Methane = G.H. gas, limited area, expensive, NIMBY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Ocean Dumping </a:t>
            </a:r>
            <a:r>
              <a:rPr lang="en-US" dirty="0" smtClean="0"/>
              <a:t>(illegal in US) – Ocean Dumping Ban Act</a:t>
            </a:r>
          </a:p>
          <a:p>
            <a:pPr lvl="1"/>
            <a:r>
              <a:rPr lang="en-US" dirty="0" smtClean="0"/>
              <a:t>Cheap, “not my problem”</a:t>
            </a:r>
          </a:p>
          <a:p>
            <a:pPr lvl="1"/>
            <a:r>
              <a:rPr lang="en-US" dirty="0" smtClean="0"/>
              <a:t>Impacts plants and wildlife, H</a:t>
            </a:r>
            <a:r>
              <a:rPr lang="en-US" baseline="-25000" dirty="0" smtClean="0"/>
              <a:t>2</a:t>
            </a:r>
            <a:r>
              <a:rPr lang="en-US" dirty="0" smtClean="0"/>
              <a:t>0 pollution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196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567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Superfund (1980)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Superfund</a:t>
            </a:r>
            <a:r>
              <a:rPr lang="en-US" dirty="0" smtClean="0"/>
              <a:t> (1980) – set up in response to hazardous waste build up (nuclear)</a:t>
            </a:r>
          </a:p>
          <a:p>
            <a:endParaRPr lang="en-US" dirty="0" smtClean="0"/>
          </a:p>
          <a:p>
            <a:r>
              <a:rPr lang="en-US" dirty="0" smtClean="0"/>
              <a:t>Clean up of toxic waste</a:t>
            </a:r>
          </a:p>
          <a:p>
            <a:endParaRPr lang="en-US" dirty="0" smtClean="0"/>
          </a:p>
          <a:p>
            <a:r>
              <a:rPr lang="en-US" dirty="0" smtClean="0"/>
              <a:t>Paid by: people responsible for causing waste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2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1148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/>
              <a:t>Bioremediation</a:t>
            </a:r>
            <a:r>
              <a:rPr lang="en-US" dirty="0" smtClean="0"/>
              <a:t> – using bacteria/enzymes to break down waste</a:t>
            </a:r>
          </a:p>
          <a:p>
            <a:pPr lvl="1"/>
            <a:r>
              <a:rPr lang="en-US" dirty="0" smtClean="0"/>
              <a:t>Cheap, but slow</a:t>
            </a:r>
          </a:p>
          <a:p>
            <a:endParaRPr lang="en-US" dirty="0" smtClean="0"/>
          </a:p>
          <a:p>
            <a:r>
              <a:rPr lang="en-US" dirty="0" smtClean="0"/>
              <a:t>Composting</a:t>
            </a:r>
          </a:p>
          <a:p>
            <a:endParaRPr lang="en-US" dirty="0" smtClean="0"/>
          </a:p>
          <a:p>
            <a:r>
              <a:rPr lang="en-US" b="1" u="sng" dirty="0" err="1" smtClean="0"/>
              <a:t>Rhizofiltration</a:t>
            </a:r>
            <a:r>
              <a:rPr lang="en-US" dirty="0" smtClean="0"/>
              <a:t> – sunflowers &amp; radioactive waste</a:t>
            </a:r>
          </a:p>
          <a:p>
            <a:endParaRPr lang="en-US" dirty="0" smtClean="0"/>
          </a:p>
          <a:p>
            <a:r>
              <a:rPr lang="en-US" b="1" u="sng" dirty="0" err="1" smtClean="0"/>
              <a:t>Phytostabilization</a:t>
            </a:r>
            <a:r>
              <a:rPr lang="en-US" dirty="0" smtClean="0"/>
              <a:t> – using trees to break down waste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5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is bioremediation?  Give two reasons why it is a better solution to waste management problems than a landfill?</a:t>
            </a:r>
          </a:p>
          <a:p>
            <a:endParaRPr lang="en-US" dirty="0" smtClean="0"/>
          </a:p>
          <a:p>
            <a:r>
              <a:rPr lang="en-US" dirty="0" smtClean="0"/>
              <a:t>Which two waste disposal methods can be categorized as NIMBY?  Why would these methods fall under this category?</a:t>
            </a:r>
          </a:p>
          <a:p>
            <a:endParaRPr lang="en-US" dirty="0" smtClean="0"/>
          </a:p>
          <a:p>
            <a:r>
              <a:rPr lang="en-US" dirty="0" smtClean="0"/>
              <a:t>How does “not my problem” waste differ from NIMBY?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Warm Up #8</vt:lpstr>
      <vt:lpstr>Solid Waste</vt:lpstr>
      <vt:lpstr>Types of MSW (Municipal Solid Waste)</vt:lpstr>
      <vt:lpstr>NIMBY</vt:lpstr>
      <vt:lpstr>Waste Disposal Methods 1</vt:lpstr>
      <vt:lpstr>Waste Disposal Methods 2</vt:lpstr>
      <vt:lpstr>The Superfund (1980)</vt:lpstr>
      <vt:lpstr>Using Organisms</vt:lpstr>
      <vt:lpstr>Quick Quiz #</vt:lpstr>
      <vt:lpstr>Warm Up # 9</vt:lpstr>
      <vt:lpstr>Waste Continued</vt:lpstr>
      <vt:lpstr>Recycling</vt:lpstr>
      <vt:lpstr>United States: A Wasteful Place…ew.</vt:lpstr>
      <vt:lpstr>Rachel Carson:  Silent Spring</vt:lpstr>
      <vt:lpstr>Bioaccumulation vs. Biomagnification</vt:lpstr>
      <vt:lpstr>Love Canal</vt:lpstr>
      <vt:lpstr>Love Canal Outcome:</vt:lpstr>
      <vt:lpstr>Sewage Case Study: Britain</vt:lpstr>
      <vt:lpstr>Water Waste Acts</vt:lpstr>
      <vt:lpstr>Oil Spill Disasters &amp; Prevention</vt:lpstr>
      <vt:lpstr>Oil Spills: Cleaning Methods</vt:lpstr>
      <vt:lpstr>Nuclear Waste</vt:lpstr>
      <vt:lpstr>Quick Quiz #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#8</dc:title>
  <dc:creator>Windows User</dc:creator>
  <cp:lastModifiedBy>Windows User</cp:lastModifiedBy>
  <cp:revision>1</cp:revision>
  <dcterms:created xsi:type="dcterms:W3CDTF">2014-10-22T17:36:56Z</dcterms:created>
  <dcterms:modified xsi:type="dcterms:W3CDTF">2014-10-22T17:37:07Z</dcterms:modified>
</cp:coreProperties>
</file>