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CC18-92EC-4A9B-BCAD-E2AB44D3CED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E31B915-88AD-448A-9DC0-96A424B68F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CC18-92EC-4A9B-BCAD-E2AB44D3CED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B915-88AD-448A-9DC0-96A424B68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CC18-92EC-4A9B-BCAD-E2AB44D3CED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B915-88AD-448A-9DC0-96A424B68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CC18-92EC-4A9B-BCAD-E2AB44D3CED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B915-88AD-448A-9DC0-96A424B68F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CC18-92EC-4A9B-BCAD-E2AB44D3CED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E31B915-88AD-448A-9DC0-96A424B68F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CC18-92EC-4A9B-BCAD-E2AB44D3CED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B915-88AD-448A-9DC0-96A424B68F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CC18-92EC-4A9B-BCAD-E2AB44D3CED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B915-88AD-448A-9DC0-96A424B68F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CC18-92EC-4A9B-BCAD-E2AB44D3CED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B915-88AD-448A-9DC0-96A424B68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CC18-92EC-4A9B-BCAD-E2AB44D3CED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B915-88AD-448A-9DC0-96A424B68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CC18-92EC-4A9B-BCAD-E2AB44D3CED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B915-88AD-448A-9DC0-96A424B68F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CC18-92EC-4A9B-BCAD-E2AB44D3CED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E31B915-88AD-448A-9DC0-96A424B68F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C3CC18-92EC-4A9B-BCAD-E2AB44D3CEDD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E31B915-88AD-448A-9DC0-96A424B68F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http://commons.wvc.edu/rdawes/G101OCL/Basics/tpp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524000"/>
            <a:ext cx="4876800" cy="33337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5105400" cy="5943599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What is geology, and why is it an important field of study?</a:t>
            </a:r>
          </a:p>
          <a:p>
            <a:endParaRPr lang="en-US" sz="3600" dirty="0" smtClean="0"/>
          </a:p>
          <a:p>
            <a:r>
              <a:rPr lang="en-US" sz="3600" dirty="0" smtClean="0"/>
              <a:t>What do you think the picture is on the right?  What do you think it measures?</a:t>
            </a:r>
          </a:p>
          <a:p>
            <a:endParaRPr lang="en-US" sz="3600" dirty="0" smtClean="0"/>
          </a:p>
          <a:p>
            <a:r>
              <a:rPr lang="en-US" sz="3600" dirty="0" smtClean="0"/>
              <a:t>What interval do you think this picture goes up by each line?  </a:t>
            </a:r>
          </a:p>
          <a:p>
            <a:pPr>
              <a:buNone/>
            </a:pPr>
            <a:r>
              <a:rPr lang="en-US" sz="3200" dirty="0" smtClean="0"/>
              <a:t>How do you know?</a:t>
            </a:r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Part 1: Topography</a:t>
            </a:r>
            <a:endParaRPr lang="en-US" sz="60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 Structure</a:t>
            </a:r>
            <a:endParaRPr lang="en-US" dirty="0"/>
          </a:p>
        </p:txBody>
      </p:sp>
      <p:sp>
        <p:nvSpPr>
          <p:cNvPr id="94210" name="AutoShape 2" descr="data:image/jpeg;base64,/9j/4AAQSkZJRgABAQAAAQABAAD/2wCEAAkGBxMTEhQUExMUFhQXGR0aFxgWGBgdGxwbGxwbHR0gHBwYHCgiHBwmHBoXIzEiJykrLi4uFyIzODMsNygtLisBCgoKDg0OGxAQGywkICQsLCwsLCwsLCwsNCwsLCwsNCwsLCwsLCwsLCwsLCwsLCwsLCwsLCwsLCwsLCwsLCwsLP/AABEIAJoBSAMBIgACEQEDEQH/xAAbAAEAAgMBAQAAAAAAAAAAAAAABQYDBAcCAf/EAEkQAAIBAwIEAwUFBQUFBgcBAAECAwAEEQUhBhIxQRNRYSIycYGRBxRCUrEzYnKhwSNDgpLRFURj4fAkNFNzg6JUhKOywtLxFv/EABgBAQADAQAAAAAAAAAAAAAAAAABAgME/8QAJhEAAgICAgICAQUBAAAAAAAAAAECEQMhEjFBUSJhEzJCcYGRFP/aAAwDAQACEQMRAD8A7hSlKAUpSgFKUoBSlKAUpSgFKUoBSlKAUpSgFKUoBSlKAUpSgFKUoBSlKAUpSgFKUoBUdr+uQWcLT3EgRF+pPko7sfKsPFPEMNjbvcTZwNlUe87n3VUdyf6E9q55pejTXsy32pDLje3tvwQr2yO77A7/ANBispKKtkpWe5Li+1Y80jSWVgfdiQ8s8o83Ye6pHYeffrUHxFomj2OA8Mks7e5EksrSMfPAfb4/TNWHinXphItnZKGupFyWPuwp+ZvXyH/8OfhjhGK1JlYma6feSd92J78ufdH8653kfbf9IvXgr/DnDd+6v4lzPZW7+5bxTO7qPV5CSvwU/SpheF7qLe21W8VvKZhKvzD1aqq2tccQQv4MKvdXHQRQe1g/vMNhjv1xVVknJ6HFI2bDje8tHSPVYozE7BFu4M8gJ6eIp934jHwrpINccuNG1O/UrdTR2sDjBgiUO5Hkzt0+X0qTg4UmjA8PU75WAwCXUjb90jGK2WVJfJlePo6hSucW3Fd7YnGoKLi2zj71CuGQec0Q2x5stdCtblJEWSNg6OAyspyCCMgg+WK1TTVoqZaUpUgUpSgFKUoBSlKAUpSgFKUoBSlKAUpSgFKUoBSlKAUpSgFKUoBSlKAUpSgFKUoBSlKA5r9oZ8TVdMhk/ZKJJQpxgyLgL8x1qw1Svtr1OGK609w6tPFIeeNd38NwN8DzwcDvmtSLiO9cZg066ZfN3WP6c1c+aDbTLxZI8IJm/wBVkPveLGn+FUOP6fSrfXOOFdRljv7tZYnhklEcgjkIOeUFW5WGzD3TketXuPUVPXI/nWORO/8ACyKbxbd3N5ejTrZzFGED3Eq9cH8Oe22Ns7k+QObTw9w7b2UfJBGF/Mx3Zv4m/p0qD4FxJc6lP3a48MefLGo/qauNJuvigvYqP1rW4LVOeeRUHYfiY+SqN2PwqA4i4ucTfc7CMT3Z94n9nEPNz3IyNv67HLoHByxv94u5DdXZ35391PSNTsMef6U40rkL9GJNY1G5BaCzjihPum6YhnB7+Go2B8jWLhrWr/So/CuLLxrXndg9s/M0Ssc8ojIyUBJ+APXarpXiWUKMk4qY5ePSIcbJnQNft7yPxbaVZF6HGzKfJlO6n0NK5fr04tLiK/th4beKiXCg4WWN25TzqNuYZyD/AKV8rrhLkrKNUdkpSlWIFKVDcUcSw2MavIGZ3PLFFGMvI3ko/UnYUBM0qgniHVpRzR21nbqeguHkkf5rFygf5jUbrXFWs20RkeOxdARzSRJOTGv4mMZfLAeh28jVOcbqyaZ1Clc6trrVnUOt9aMrAFcWxKkHuCJN6kOH+LJ1uRZ36xrJICbeaIERy46rhiSsg8s79qKcW6TFMutKUq5ApSlAKUpQClKUApSlAKUpQClY5plXdmVR+8QP1rzFdxt7rofgwP6GgM1KUoBSlKAUpSgFV7jviZdPtHmxzSEhIU/PI2eUfDYk+gNWGuY/aIPG1fTIG/Zosk2D0Lr0+Yx/OobpWD5wlwwIAZ7j+1vZfamlfBYE/hX8oGw28vLAqzVrXV+kbxIxw0rFU9SFLEfQH6Vs1wSbbtmyI7XNFjukCvlWU5jkXZ4281Pb4dD3qqPqUtqwjvlwCcJcID4T9hzY/Zt5g7etXyozXAroYmAKsPaB8ulTGXhkNFT4IbEczqcFrmdtv4yPn0qyXestHG7kKeRWbv2BNU77O8LBNDneG4kQ/IjB/X6VKcWyctlcn/ht+lXkvnRCejJ9lFkq2QlO887NJKx6nLHl38sb/FjV0qncMqUtbcDIIiQfyFTS6g/ofiKrPcmyV0b13dhNhu3/AF1qJlkLHJOa0L7V0SeGJ888/PyntlACQfLOdvhWtqevwwssfNzyuQqRpuxJ8/yjzJoosWanHIBtgp/FNCP/AKi18rJxSOY2Uf57yAEegbJpXVh/SZy7O0VX+NeKFsIVbkMk0rCOCIdXkPQZ7KO5/wBa98WcUxWMalw0ksh5YYU3eRvIDsPM9qod5o2oX0sVzdXCWzxZMEUCK/hlhg8zSZDHHbGKtKSj2ErNz/YlzdDm1G5ds/7vAzRwr6HlIZ/mawvwDaKQ9srW0y+5LExyM+asSrD0Ir62sXVmR99VZYD/ALzCpHJ/50eTyj95cirLbzq6q6MGRhlWUggg9CCOorklOfdmiSK5aa9LbusGoBVLHEdygxDJ5Bs/spD5HY9jVnI+lYL6zjmjaOVQ8bDDKehFVvg/UuRZraRmc20pRGO5aIgNHk9yASuf3ar2rQMVqv8As24WLpY3D4i/4Mzb8npG+5HkamOK9G+9W7Ip5ZkPiQP3SVN0Oe2+x9DUTx7eh7C5HLtyEgnrkEYI9QcVJ2+oSciZIzyjJxv09atvUvI+iycCcQffbNJWHLKuY5l/LKmzD59R6GrBXL/s1kK6rqUak8jJFIw7CQjGfQkEk+fyFdQrsTtWZClKVIFKUoBSlaOs6rHbRNLKTyjAAG7Mx2VVHdidgKAw8Ra9DZxGWYnGcKqjLux6Ki/iY+VU9tV1i49pTa2UZ91WRppQP39wgPTYZr3Z2DyzffLsAz4IiTOVgQ/hXsXP4n79OgqYrmyZt1Euo+ysS3uroxBv4TjztV/o1YbjizVC4tY5LWSeRd3SF1MKn+8fMjL8BjcjvWzxDdP4ohgUPOyg4PuoNxzyEdF8h1J2Hps6bZQWERMko53OZZpCA0j9P+QUfKo/LKhxRr23BNn700YuJW3eWfLszdzvsPgNhWR+CtPIx9zg+SAfpWwmrSyfsLZyv55j4Sn4Aguf8o9Ca3Jroxxc8oGR7/h5IAzuRnBIA36Z26Vk3L2W0VNuFYYGIt3ntyDsYZpFH+UkqfpVj4L4jnW5+5XcnilkL285UKW5dnRwNucDDAgbjPlWvdzK7cykFTjBHQjHUelQvEEMnIs0P7e3cTRepX3l27MpZfnWuPI72VaOv0qqcK8dQXZETg29yQD4MuAWBGcxt0kX4b+lWuuooKUpQCqb9pHDss6Q3NqAbu0fnjU/3iH34/QsBt8PXIuVKA5bqjDULJZrU4ljcSxBtissZ3Rh2PvKQfOtrQOK4blOjJKu0sTD2kYbEEeWehrLxvYGxl/2jbqfDdlW9iHQgkATKOzrsD0yDv51i1/hG1u2EjqyTAezLExR/mR1+dck4qOn14NE7N+bUh+EH4mqjxDxTHCeRD41yxwkSbnmP5se6KS/ZtnZr66dfyl8fUjrW1pnDNvZZ8OMIcbuxJJHf2j0HoMCoSgvsbKna6Zd6efvIxMrrzXScwBDkliyk7bZ/XzGPuv8ZRXFrLHHBdEyIQCYxyj1JDHb4Zrcs4jqUplkz9yjbEUfaVl/G3mvp6fGriBgYHTy7VeUkntbIS9EZw1dpLawuhBHIB8CBgg+oNSdVqfhYxu0llM1uzHLJgNEx9VPT5ViuBq5HIptFzt4i831CsDg/I1Xim9MmzHxBFHc6hawFQ6xLJJKp3GGACg/MA4qwWOjW8J5ooY0bzVQD9a0uGeHxahmZjJPJvLIe/oM9BUpfXaRRtJIcIgyT/13pJ+EEaITxtW06AYPhl7h/QKpCn5t+lKnPsl0h2EupTriW52iB6pbj3R8WIz8hSumMeKoo3ZD8HSffrm51OTfLtDbA9EiT8o7Fu5+PnVzqp/ZxF4UE9v3t7maP4jmyp+YNTuiaqtxHzrswJWRCd0dThlPz79xg965MtuTNI9G8ygggjIPUGqfqVk+m809oOa3zzS2udvMvD+UjclOhqx6hK64Kn2fTzqMmy4IYk5GN/Wqx0GZV1Xxo1ZCOR1DAjuCMiqhcXq2+ozM5xG9qJCfWJiCB68tb/Brf9jiH5QU/wArEf0qo/aWwe5hRc+yoWYjoFlcBQfXAY4rWEfk4lW9WS8sV/fW5J8CGKTBWNgxflzkZYbDOB271Jm41Ef3FqR6SuP/AMauiaeoQLgAjuO3/Ko+W2ZTjB+VU534JohOCNZayvZfvsKp9+dAsyPzIrIvKkbZAxnJw3mfp2CuT69pgngkiYY5h7J7hhupHqDirp9nerPc6fbySHMgXw5D5vGSjH4krn51045ckUaoslKUrQgUJpVD+0HVJJnXTbZiryLzXMo/uoDtgfvvuB6A+dQ3W2CN1vjG5u53g0+TwbeI4kuuUMXbukQYcuB3bf8ATMTeNfmSN5pReJHnkUhInUnqwCjkdsbZOMDPTJzaE4ftxbrbCMeCo2UEg588jB5u+fWoO50m4tfaiZ7i3/FG+8yDzRusgH5T7WOhPSuZ5eRfjRO6Tf8AOAGDA9uYYPwP+tZr9Jm2R1iXG745m/wg+yP4jn4VFI/Qj4ipTUmQiOOROZZX5CD09x33HcexjHfNY+SxD6e5YFbFQEY5e7ly3Oe5QE5lOPxEhRtjI2ElY6JFG3iMWlmxvLKeZvXl7INhsoA2qSJAHkBUNqOoDBJIVF3JJwMDufSptvoGe7vydl2HnUbNcKCAzKCdgGIyT6Z6140jTrm/3iJt7X/x2X25B/wUboP32HwBr7xjw9DpixX8AYiNljufEJcvHIwXn5nyQ6sR0xnOMVqsLoq5GLTbXwk5M5UM3J6KSSB8s4+AFbVbN7AFII91txWtWd2WNLVdKiuFCyLnByrDZlI6FWG4Nb/AnElxFdDT7yTxQ6lrWdtmcLuyP5sBvnyH081V9Y0m8WaC4gm8UwSiVIpAqnbqgdQPZYbb+fWtcUqdMrJHc6VWOEeNoL4tHhoblBmSCQYYeqno6+o9MgZqz10lBSlKAjuItKW6tZrdiQJUZMjsSNj8jg/KqFwprTEtZ3Q8O9gHK6npIo6SJ5qRg106qtx7oVnND49zJ93eEcyXKHleM+h/EM/h79t6pOCkqJToVV/tJlYWEip+0lZIkPkZHAP/ALeatThzieccqXcbFGOIrkLy84zhTLEMmIsMHPTffFS3GmmyT22IgGljdJUUnHM0bBuXPbIyM1yJcZKzS7Rvafo8UMSRKgCooUfIfrXy407un0NbyNkA4IyM4PUeleqpbJK8RXyt7VUAYHzG9aNWIFVq3tDq98LVP+5W7c1y46OwzhAfUjH1PYZcTajLJIlhZjmup9iR/dp3YnttnfsPlnqfBnDEWn2qQR7nrI+N3cjdj+gHYACujFD9zKSfgm0QAAAAADAA6ACleqVuVOZWn9jrOoQdpkjuU9dgjn/Nj+detX4XDyPcW80tvcMuGMRHLIQNudGBBPr1p9qA+63thqGPYybac46I+WUn0B5jViBrlzXGVryaR2ip8CatHLZrC5xPCvJPG59sMCcsc7nmO+fM1r6vrsFuP7Rxz/hjXd2PYBRv1qc1jhe0uWDzQqXH4wSrf5lIJrFa8KWsO8EKI/5sZJ+LHeqXG7JpnMoptStIxzgJbnLFlRZGj5jzYYZByCd+3rU3FokF1YyrDMZWmPM0ze8ZBgjmGPZA2HLjYVbmHY1VNHtlt9SniQcscsKzADoCG5Wx5bmtOd76ZWqJjhvjqMgQXx+73SDDCTZXxtzK3Tfyz54zUlqnG9lCP2yyOfdjh9t2PYAL0+JxWC7s45RiSNHH7yg/rWlJHaWalysUI8woBPoMDJPoKpUW+idnjU9dnaNP7Hlup25LeEHmOT0LkbDA9puw6V0jg7Q/udnFAW5mUEyN+Z2JZz/mJqufZ/ocjTPf3EZQsoS2jcYdI+rMw7M5xt2A361fa6YR4oo3YpSlXIPhNcg0qSWW1e7jk8Oa6mkeV+UMwVGdERc7AqEUbggb7b12CucaTYiKa+syMKsplj/8u4HOCPg/iD/CayzfpLR7NLhCDVJ7CC7SeCZpAS0UyFDsxX2ZE6HAzupG9bVpxbF4/wB1uVNtdDGYpSpBz+V1JVs9twanfsrHLp0UXeF5Yjn9yVx+mKpvEvif7fSzaON4LxoZXDrkkQpJkDty4BzkH5VMsUZEKTRbbuzDbjZv+utRnFk4iSGdvchnRnPkjBoyfgPEBPoKn5dOjgPJGW5OoUsW5c9hncL5DO2dtqwXECurI6hlYEMDuCD1BrkfxlTNO0QeraqqrzOcJkAAZJYnoABuzE9AOtVG8laS8iiunELJdWgWzbBMqTOvMZN8MQD7oyBjBzVjt+G4rG4t7m2hdxGWWSPmLnkdcc0YkbAZWA2BGxNa3Evgz6ja3xstQDQY5lEUWH5CWjOfF2wxz67V0YlBbspKzroGOlV77RIA+mXqsMjwJD81UsD8iAflUYftIhHvWWoj/wCXz/8AaxqO4s45tbizuLeDxfvMyGJInhlRsyexn2kAwoYsTnoK3tFT3oeZbC2J94wxn58g/X+ta1TWn2oiijjHSNFQf4QB/So6+h5WPkdxXBezU1qUoTjc9KkFb4sDQPBqEOfEtXBbH4oicOp89s/U12myulljSVCCkiq6kd1YAg/QiuUXmp2rK0bzw4YFSOdehGD39atP2Q3vPpyR8wY27vBkHO0bezv39grXTibqmUkXSlKxzzKis7HCqCzHyAGSfpWpUi+J+I4LGLxJick8scajLyOeiovcn+VUC6iubqRbi+HLjeC2BzHF5Fuzy+vbtXnhCJr2RtUuMl5CwtkbpFCCQOUdmbG5/wBas+oLlD6VzZcu+KLxj5IatTTtdZr9bWMFlWNnmbJwh25B5b+XqPWtLiPVjCqxxDnuZjywp5nux/dXqanODuHBZwkE880h555PzOeuP3Rvj696zpJWySer47ADJOBRmAGTsB1Jqq2HEH3wM6IywqxEbN/eY2LAdhnpVErLWSN5Pztt0G1V7WdXYOLa1TxryT3IxuF/ekPRVGe9aXEvD8dzPbRInLPPKAZEJBEa7yMcdcKMDPciut8PcN2tkhW2iVM+83V2/iY7t8zXRjxpqyjZD8AcFLYI0kjeLdzbzSnz68q56KP5/SrdSldBQUpSgNDXtIiu7eS3mGY5FwfMeRHqDgj4VzLRr+bTpl0+/OR0tbk+7IudlYno4yB/0CeuVHa/ocF5C0FxGHjb6g9ip7MPOqyipKmSnRD0qryC60ohLnnuLHpHcgZeIdhOB+EdOf646VZLa4SRQ8bK6MMqykEEehFcU4OL2aJ2Rmpph/iM1BXFixu4ZhjlSORW8/aKED+Rq13dpzkHOCKjLJY5S4jmRih5XA6qR2ZTuPnRMMhdasJphyx3BhGD7qjJbtkn8PoN/WvfDt7BZMHm0uRph1uIn+8Hr1HjsJFHfAHyqcv9CWSMrzEPs0bj8Dqcq2O+D2OxGR3rxpF0twrLIojuIjyzIPwt2I80Ye0p8j51pHI4rRDjZZND4ys7p/DjlKzYz4UqtHJ8lcAn5Zqfrluv6CkoAkByDmORSQyMOhVhuCKkOD+L5I5FstQYF22t7nosw/K/ZZcY/i+PXeGRSKNUdCpSlaECqRqVyr6o6puYrZVmI7Mz80an15Oc/Bx51vcRfaDYWnOrzB5VG8cQLsDjYNy5C526461C8KWTpCZZv+8XDGab0Zui/BU5V+VZZpVEtFbMsQu7aWZrRYHjnIdlmd18OQDBZeRG5gwC5XbBXP4jj5LZXU7B7m5AIBAFqgjwp6jxWLSYON+Vl+VSrMB1OPjRWB6HPwrm/LKqL8UYLGxjhXkiQKuSdu5PUkncse5O5rYpSqEilQut8TQW4wzjmPRRux/hUbt8qr7azqE+8MawJ2a4zzH/ANNenzNWUGyLL1X3NUhNc1GDeaGK5TuYCVf5I/X61NaNxZa3Hsq/LIPejkHK4+Knejg0LJysN0gKnPYZr00ygZ5hj41E6nqS8pJYJGu7MxAGB3JPQVVIk163BpEM0YE0ayAnPK4yNum1aEMoZQy7gjIO42PxqXu1lNswgIWXw/7MsMjmxtn0J2+dWZBBX/C9qp2toeU9PYH0qCkgTS54r63zHEHVbqNSeRo2PLnl81JyKuNvqC3FsJMcrdGQ9UcHDKfUHNR15bLKjRuMq4KsPQ1eM2nshpHUEYEAg5B3BHlVN+1zUDFpsiJ+0uGS3jHm0pwf/aG+laP2Ya6VX/Z1y39vAMQsf76Ae6V82UbEenxpx84l1LTbbbCeJcsP4Ryp/Mn6V1t0rMyQ0+0WGKOJfdjUKPgoxUZxXq6W8WWySThUXdnY+6qjuSalrqUojMFZyASFXHMxHYZIGT6moTSNFdpvvd3gz9I4wcpAp7KfxOcDLfIbVwqu2as1+EtAdGa7usG6lGMdoU7Ivr5nuf52ilfGONzUN27JRVeOLhpOSyjbDT7ysOqwKfa+BY+yPn5VmghVFVEACqAAB2A6ViW3JnmmbBMnKq+kaDYf5i5+dRXFWqOipBbgvdXB5IlHUZ6sfIDz/wBDWiV1FFfsnvs4g+8XtzeHeOEfdoPU7NK315V+RrpVQvB3D6WFnDbJvyD2m/M7HLH6k/LFTVdaVKjMUpSpApSlAKUpQHxlBBBGQeoNU/UeAYgWkspHs5jviM5hY/vwn2cHvy4NXGlKsHPeHtZM3iQzKI7qA8s0f6OmesbdQa861w8JXE8LmC6UYWVR1H5ZF6Ovx3Hatr7ReFJZSl7Y+zfQDYDYTR9427HbOM/D4afCPE0d9EWUFJU9mWJveRu/XqM9/l1rkyY3B2ujRO9M+6NrrM/3e5QQ3QGeXOUkUfiib8Q816j+deeINNkDrdWw/wC0RjDJ0E0fUxnyburdj6E1JappkVwnLIucHKsNmRh0ZGG6sPMVntUZUUO3OwGC2MZ9SB3xjPrWdrtEmKyukniDgHDDdWBDKe4YHcMDUJrukJIjRSDKN0PcEdCD2YHvVjkbAJAJOM4HU/DPeoV9ctpkYLKvOuMo3syKfJkbBH0qFfaDNrgPiSQSfcLtuaZVzBKf7+Neuf8AiqOo7jfzr1xtqs80w0+0cxkqHup16xxnOETykfHXsN6rWv27NF4kRxPCfFhYdnXfHwYZUjuDUlw9qUdxdXc0RBWVbeQ4OcMYt1z5iur8j4N+SlbNDiTRLe2tIxFGEiSaAy46snipzlz1bbck+tW+eUKCx6CoXVb+K4SWBB4qsCkrL7iAjG7dC/7oyR1OKgbLVZXs5Ldjm7t0ZG7c55T4Tj0YY+ea56bWy59t9MOpM007MYST4MYZlUICQGPKRzM2MjyGK2l4CiTeKaeM9uSaQfyJIrPwJfq0Ij5eR4gI3j/IyDGPgRuD5VaamUpJ0gkipjQr9P2d/IfSVI3/AE5D/Osb6NqEu0t5yr/wYwhP+JnfHyHzq4UqvNiiu6TwlDCeYD2z1dss5+Ltv8qmFsE8ifnW1SobbJo1H09D0yPn/rUDr/C8UwzIgJHuyLlXX4MNx+lWmtLUbgAFR1P8qJtPQaKGbXULfPhSJdR9lm9mQenONm+da0un3sjJNdIkkanP3WNsYI3DEnaRh+UkCrhStOf0Vo1rC+jmXmjOQNiCMMp8mU7qfQ1LaFqSyc8ZwJImwy9+U7ow8wVI36ZBHaq9qemsW8aAhJwP8MgH4JMdvJuq/UHTNrDfoJP7SGZCULI3JLGw6qSOozuO3eopMWWjUtFJkM0DBXb9oh9yXAwCce64G3MAdtiDtjx92kAHMhHw3/mKqd1cajaeGEvBceJIkUcc8Y5izHA9tTk+ZJ7Cp08WS2ziPU7VrUk4WZTzwN/jHu58j0747TwlVrYtHnVdGjnCiRGypyjKSrqfNWG4rTtODh4omWa68UDl8QzMTy+WT29KvEcgYAqQQRkEHII9K9VXm0qJpGCytvDQLzO2PxOzMx+JYk1npSqEiovULvPsr07nzr3qF51VT8TVQW+uL6U22nAHBxNct+zi+H529B/zF4QcnohujPqmslZFt7eMz3b+7EvYfmc/hUetXDgfggWrNc3Dia9kGGk/Ci/kjHYDz6mpLg/hGDT4yI8vK+8sz7ySH1PYZ6L2qwV1wgombdilKVcgUpSgFKUoBSlKAUpSgFc8474FkaX7/ppEd6vvpsEmHcMOnN8djjfBwR0OlAcz4V4tju8xOphu02lgfIII6lc9R/MZqx164v4Htr/DtzRXCY8OeLaRcdMn8Q9D8sVVJH1Ww9m5g++QjpPbD+0x/wASLrn+H+dc08HmJdS9liNxh+U7Z6HzrFqGk28+PGgikx0LorEfAkbVU342s5d/HjQjblfKkHyIYA9a2OHuPLaaTwHkVZeinmBR/wCFx1+BwfSsuElstaLE2mIAAgCAdAB7P07VXdI4djgEkMYysjlircpAzgEdN1275q4VC6nrCxTLBDC893IvMIo8bLnHM7McIme5qIuT0g6NueBIoQiKFUYACgAfQVQtcmSWdVtDLJfAcoFtyn2fKYsCgTO++4q8f/4i4u8G/uSqdfu9rlV+Dyn232645at2jaLb2qeHbwpEnkgxn4nqT8a6MeKtso5HKr7hnUbLk1BjDKyKPvaRBlZkHXbcOyb7jG2djVz0+9SaNJYmDI4DKR5H9D6VcCK5dq1i2jztKgJ0yd8uBv8AdpGPUDtExI+H0zOXHatCLotNa1xqMKe/LGv8TqP1NYZLz+2iXI8ORHIOxDMOUgA/w8x9cHyrYSzjHSNB8FUf0rk/k0MMWrW7e7PCfhIv+tbXirjORjzztWKWwib3oo2+KKf1FaUnDloTkQRqfNByH5FMYqdAyXOodk+v+lR5NZ14fCH+zmlA/JIedfkW9sH/ABH4V4uIChwfl61OvBBipSlSBVYvZlt9QV+YIk8TGXJAGYscrHPfBxUrcayvieBCrT3B6RRbkernoijIySe9WvhbgzkY3F6I5blgAFwGjhUHIWPmGS2cEv1JG2BWuODfZVshODtHe8u0vZFZbaDP3YMCPFdhgy8p/CB7pPXORXRb+yjmjaOVFkjYYZWAII+BrYpXQlSpFDk11Yy6NOkUYeaxuJAsQZt4JGI9jJ/uyuSPVcdTk2yedU6mpHjTh4X1pJb83Ixw0bj8MinKnb1G/oTXNra61JT4E+nzyXA2505fCfG3N4hOB8Kxy4rdotGVFtfUx2U/OoHWOK442EbOTI2yxRAtIx8gq5P1rdsuBby43vbkQIf7m0PtY8mlYfXlAq5aBwzaWa8ttAkfm2Mu38Tn2j8zURweyXI55ZcJX2ot/wBqDWdn/wCGGHjyjyYgkIvp1rpukaVDaxLDBGsca9FUfzPmT3JrdpW6SSpFBSlKkClKUApSlAKUpQClKUApSlAKUpQClKUBguLKOT340f8AiVT+oqP1HhiznQpLawsp6+woPyIAIPwqXpQFDPA11BtZX7LH2iuU8UL6K+QwA9Sal+EOFfuhlllmM9zMR4kpUKOVfdVFHuqPKrLSoSSdgUpSpArxLErKVYBlIwQRkEHqCPKvdKA51rHA80AP3ArJATzGzmYgKc5zBKN4yD0B28sVHtxykR5Lu1vLZx154iyn+F0zzD1xXVaVnLHGXZKbRzKDj3Tm/wB6RfRwyn6MKkIOI7N/durc/wDqp/U1c7nToWB5oo2/iRT+oqq3XC9iWybK1J8zBF/+tU/54+yebPJ1aDtNGf4XU/oarep6/GXDyyRQxoCFVnQuScbkKSAAB0BPXfGK0dd0C0USctrbjDbYijHf0Wq3pmlQG+gQwRFSd1Ma4PXqMYNFgS8hzJyPi3x38Owtp7p/NV5Yx8XPT4nA9asOm8A3tz7WoXIij/8Ah7UkEj9+UjPnsPr2rpFlbpGirGiouBsoAHTyFZ60UIoi2R2h6Hb2kYitokiTyUbn1Yndj6mpGlKuQKUpQClKUApSlAKUpQClKUApSlAKUpQClK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12" name="AutoShape 4" descr="data:image/jpeg;base64,/9j/4AAQSkZJRgABAQAAAQABAAD/2wCEAAkGBxMTEhQUExMUFhQXGR0aFxgWGBgdGxwbGxwbHR0gHBwYHCgiHBwmHBoXIzEiJykrLi4uFyIzODMsNygtLisBCgoKDg0OGxAQGywkICQsLCwsLCwsLCwsNCwsLCwsNCwsLCwsLCwsLCwsLCwsLCwsLCwsLCwsLCwsLCwsLCwsLP/AABEIAJoBSAMBIgACEQEDEQH/xAAbAAEAAgMBAQAAAAAAAAAAAAAABQYDBAcCAf/EAEkQAAIBAwIEAwUFBQUFBgcBAAECAwAEEQUhBhIxQRNRYSIycYGRBxRCUrEzYnKhwSNDgpLRFURj4fAkNFNzg6JUhKOywtLxFv/EABgBAQADAQAAAAAAAAAAAAAAAAABAgME/8QAJhEAAgICAgICAQUBAAAAAAAAAAECEQMhEjFBUSJhEzJCcYGRFP/aAAwDAQACEQMRAD8A7hSlKAUpSgFKUoBSlKAUpSgFKUoBSlKAUpSgFKUoBSlKAUpSgFKUoBSlKAUpSgFKUoBUdr+uQWcLT3EgRF+pPko7sfKsPFPEMNjbvcTZwNlUe87n3VUdyf6E9q55pejTXsy32pDLje3tvwQr2yO77A7/ANBispKKtkpWe5Li+1Y80jSWVgfdiQ8s8o83Ye6pHYeffrUHxFomj2OA8Mks7e5EksrSMfPAfb4/TNWHinXphItnZKGupFyWPuwp+ZvXyH/8OfhjhGK1JlYma6feSd92J78ufdH8653kfbf9IvXgr/DnDd+6v4lzPZW7+5bxTO7qPV5CSvwU/SpheF7qLe21W8VvKZhKvzD1aqq2tccQQv4MKvdXHQRQe1g/vMNhjv1xVVknJ6HFI2bDje8tHSPVYozE7BFu4M8gJ6eIp934jHwrpINccuNG1O/UrdTR2sDjBgiUO5Hkzt0+X0qTg4UmjA8PU75WAwCXUjb90jGK2WVJfJlePo6hSucW3Fd7YnGoKLi2zj71CuGQec0Q2x5stdCtblJEWSNg6OAyspyCCMgg+WK1TTVoqZaUpUgUpSgFKUoBSlKAUpSgFKUoBSlKAUpSgFKUoBSlKAUpSgFKUoBSlKAUpSgFKUoBSlKA5r9oZ8TVdMhk/ZKJJQpxgyLgL8x1qw1Svtr1OGK609w6tPFIeeNd38NwN8DzwcDvmtSLiO9cZg066ZfN3WP6c1c+aDbTLxZI8IJm/wBVkPveLGn+FUOP6fSrfXOOFdRljv7tZYnhklEcgjkIOeUFW5WGzD3TketXuPUVPXI/nWORO/8ACyKbxbd3N5ejTrZzFGED3Eq9cH8Oe22Ns7k+QObTw9w7b2UfJBGF/Mx3Zv4m/p0qD4FxJc6lP3a48MefLGo/qauNJuvigvYqP1rW4LVOeeRUHYfiY+SqN2PwqA4i4ucTfc7CMT3Z94n9nEPNz3IyNv67HLoHByxv94u5DdXZ35391PSNTsMef6U40rkL9GJNY1G5BaCzjihPum6YhnB7+Go2B8jWLhrWr/So/CuLLxrXndg9s/M0Ssc8ojIyUBJ+APXarpXiWUKMk4qY5ePSIcbJnQNft7yPxbaVZF6HGzKfJlO6n0NK5fr04tLiK/th4beKiXCg4WWN25TzqNuYZyD/AKV8rrhLkrKNUdkpSlWIFKVDcUcSw2MavIGZ3PLFFGMvI3ko/UnYUBM0qgniHVpRzR21nbqeguHkkf5rFygf5jUbrXFWs20RkeOxdARzSRJOTGv4mMZfLAeh28jVOcbqyaZ1Clc6trrVnUOt9aMrAFcWxKkHuCJN6kOH+LJ1uRZ36xrJICbeaIERy46rhiSsg8s79qKcW6TFMutKUq5ApSlAKUpQClKUApSlAKUpQClY5plXdmVR+8QP1rzFdxt7rofgwP6GgM1KUoBSlKAUpSgFV7jviZdPtHmxzSEhIU/PI2eUfDYk+gNWGuY/aIPG1fTIG/Zosk2D0Lr0+Yx/OobpWD5wlwwIAZ7j+1vZfamlfBYE/hX8oGw28vLAqzVrXV+kbxIxw0rFU9SFLEfQH6Vs1wSbbtmyI7XNFjukCvlWU5jkXZ4281Pb4dD3qqPqUtqwjvlwCcJcID4T9hzY/Zt5g7etXyozXAroYmAKsPaB8ulTGXhkNFT4IbEczqcFrmdtv4yPn0qyXestHG7kKeRWbv2BNU77O8LBNDneG4kQ/IjB/X6VKcWyctlcn/ht+lXkvnRCejJ9lFkq2QlO887NJKx6nLHl38sb/FjV0qncMqUtbcDIIiQfyFTS6g/ofiKrPcmyV0b13dhNhu3/AF1qJlkLHJOa0L7V0SeGJ888/PyntlACQfLOdvhWtqevwwssfNzyuQqRpuxJ8/yjzJoosWanHIBtgp/FNCP/AKi18rJxSOY2Uf57yAEegbJpXVh/SZy7O0VX+NeKFsIVbkMk0rCOCIdXkPQZ7KO5/wBa98WcUxWMalw0ksh5YYU3eRvIDsPM9qod5o2oX0sVzdXCWzxZMEUCK/hlhg8zSZDHHbGKtKSj2ErNz/YlzdDm1G5ds/7vAzRwr6HlIZ/mawvwDaKQ9srW0y+5LExyM+asSrD0Ir62sXVmR99VZYD/ALzCpHJ/50eTyj95cirLbzq6q6MGRhlWUggg9CCOorklOfdmiSK5aa9LbusGoBVLHEdygxDJ5Bs/spD5HY9jVnI+lYL6zjmjaOVQ8bDDKehFVvg/UuRZraRmc20pRGO5aIgNHk9yASuf3ar2rQMVqv8As24WLpY3D4i/4Mzb8npG+5HkamOK9G+9W7Ip5ZkPiQP3SVN0Oe2+x9DUTx7eh7C5HLtyEgnrkEYI9QcVJ2+oSciZIzyjJxv09atvUvI+iycCcQffbNJWHLKuY5l/LKmzD59R6GrBXL/s1kK6rqUak8jJFIw7CQjGfQkEk+fyFdQrsTtWZClKVIFKUoBSlaOs6rHbRNLKTyjAAG7Mx2VVHdidgKAw8Ra9DZxGWYnGcKqjLux6Ki/iY+VU9tV1i49pTa2UZ91WRppQP39wgPTYZr3Z2DyzffLsAz4IiTOVgQ/hXsXP4n79OgqYrmyZt1Euo+ysS3uroxBv4TjztV/o1YbjizVC4tY5LWSeRd3SF1MKn+8fMjL8BjcjvWzxDdP4ohgUPOyg4PuoNxzyEdF8h1J2Hps6bZQWERMko53OZZpCA0j9P+QUfKo/LKhxRr23BNn700YuJW3eWfLszdzvsPgNhWR+CtPIx9zg+SAfpWwmrSyfsLZyv55j4Sn4Aguf8o9Ca3Jroxxc8oGR7/h5IAzuRnBIA36Z26Vk3L2W0VNuFYYGIt3ntyDsYZpFH+UkqfpVj4L4jnW5+5XcnilkL285UKW5dnRwNucDDAgbjPlWvdzK7cykFTjBHQjHUelQvEEMnIs0P7e3cTRepX3l27MpZfnWuPI72VaOv0qqcK8dQXZETg29yQD4MuAWBGcxt0kX4b+lWuuooKUpQCqb9pHDss6Q3NqAbu0fnjU/3iH34/QsBt8PXIuVKA5bqjDULJZrU4ljcSxBtissZ3Rh2PvKQfOtrQOK4blOjJKu0sTD2kYbEEeWehrLxvYGxl/2jbqfDdlW9iHQgkATKOzrsD0yDv51i1/hG1u2EjqyTAezLExR/mR1+dck4qOn14NE7N+bUh+EH4mqjxDxTHCeRD41yxwkSbnmP5se6KS/ZtnZr66dfyl8fUjrW1pnDNvZZ8OMIcbuxJJHf2j0HoMCoSgvsbKna6Zd6efvIxMrrzXScwBDkliyk7bZ/XzGPuv8ZRXFrLHHBdEyIQCYxyj1JDHb4Zrcs4jqUplkz9yjbEUfaVl/G3mvp6fGriBgYHTy7VeUkntbIS9EZw1dpLawuhBHIB8CBgg+oNSdVqfhYxu0llM1uzHLJgNEx9VPT5ViuBq5HIptFzt4i831CsDg/I1Xim9MmzHxBFHc6hawFQ6xLJJKp3GGACg/MA4qwWOjW8J5ooY0bzVQD9a0uGeHxahmZjJPJvLIe/oM9BUpfXaRRtJIcIgyT/13pJ+EEaITxtW06AYPhl7h/QKpCn5t+lKnPsl0h2EupTriW52iB6pbj3R8WIz8hSumMeKoo3ZD8HSffrm51OTfLtDbA9EiT8o7Fu5+PnVzqp/ZxF4UE9v3t7maP4jmyp+YNTuiaqtxHzrswJWRCd0dThlPz79xg965MtuTNI9G8ygggjIPUGqfqVk+m809oOa3zzS2udvMvD+UjclOhqx6hK64Kn2fTzqMmy4IYk5GN/Wqx0GZV1Xxo1ZCOR1DAjuCMiqhcXq2+ozM5xG9qJCfWJiCB68tb/Brf9jiH5QU/wArEf0qo/aWwe5hRc+yoWYjoFlcBQfXAY4rWEfk4lW9WS8sV/fW5J8CGKTBWNgxflzkZYbDOB271Jm41Ef3FqR6SuP/AMauiaeoQLgAjuO3/Ko+W2ZTjB+VU534JohOCNZayvZfvsKp9+dAsyPzIrIvKkbZAxnJw3mfp2CuT69pgngkiYY5h7J7hhupHqDirp9nerPc6fbySHMgXw5D5vGSjH4krn51045ckUaoslKUrQgUJpVD+0HVJJnXTbZiryLzXMo/uoDtgfvvuB6A+dQ3W2CN1vjG5u53g0+TwbeI4kuuUMXbukQYcuB3bf8ATMTeNfmSN5pReJHnkUhInUnqwCjkdsbZOMDPTJzaE4ftxbrbCMeCo2UEg588jB5u+fWoO50m4tfaiZ7i3/FG+8yDzRusgH5T7WOhPSuZ5eRfjRO6Tf8AOAGDA9uYYPwP+tZr9Jm2R1iXG745m/wg+yP4jn4VFI/Qj4ipTUmQiOOROZZX5CD09x33HcexjHfNY+SxD6e5YFbFQEY5e7ly3Oe5QE5lOPxEhRtjI2ElY6JFG3iMWlmxvLKeZvXl7INhsoA2qSJAHkBUNqOoDBJIVF3JJwMDufSptvoGe7vydl2HnUbNcKCAzKCdgGIyT6Z6140jTrm/3iJt7X/x2X25B/wUboP32HwBr7xjw9DpixX8AYiNljufEJcvHIwXn5nyQ6sR0xnOMVqsLoq5GLTbXwk5M5UM3J6KSSB8s4+AFbVbN7AFII91txWtWd2WNLVdKiuFCyLnByrDZlI6FWG4Nb/AnElxFdDT7yTxQ6lrWdtmcLuyP5sBvnyH081V9Y0m8WaC4gm8UwSiVIpAqnbqgdQPZYbb+fWtcUqdMrJHc6VWOEeNoL4tHhoblBmSCQYYeqno6+o9MgZqz10lBSlKAjuItKW6tZrdiQJUZMjsSNj8jg/KqFwprTEtZ3Q8O9gHK6npIo6SJ5qRg106qtx7oVnND49zJ93eEcyXKHleM+h/EM/h79t6pOCkqJToVV/tJlYWEip+0lZIkPkZHAP/ALeatThzieccqXcbFGOIrkLy84zhTLEMmIsMHPTffFS3GmmyT22IgGljdJUUnHM0bBuXPbIyM1yJcZKzS7Rvafo8UMSRKgCooUfIfrXy407un0NbyNkA4IyM4PUeleqpbJK8RXyt7VUAYHzG9aNWIFVq3tDq98LVP+5W7c1y46OwzhAfUjH1PYZcTajLJIlhZjmup9iR/dp3YnttnfsPlnqfBnDEWn2qQR7nrI+N3cjdj+gHYACujFD9zKSfgm0QAAAAADAA6ACleqVuVOZWn9jrOoQdpkjuU9dgjn/Nj+detX4XDyPcW80tvcMuGMRHLIQNudGBBPr1p9qA+63thqGPYybac46I+WUn0B5jViBrlzXGVryaR2ip8CatHLZrC5xPCvJPG59sMCcsc7nmO+fM1r6vrsFuP7Rxz/hjXd2PYBRv1qc1jhe0uWDzQqXH4wSrf5lIJrFa8KWsO8EKI/5sZJ+LHeqXG7JpnMoptStIxzgJbnLFlRZGj5jzYYZByCd+3rU3FokF1YyrDMZWmPM0ze8ZBgjmGPZA2HLjYVbmHY1VNHtlt9SniQcscsKzADoCG5Wx5bmtOd76ZWqJjhvjqMgQXx+73SDDCTZXxtzK3Tfyz54zUlqnG9lCP2yyOfdjh9t2PYAL0+JxWC7s45RiSNHH7yg/rWlJHaWalysUI8woBPoMDJPoKpUW+idnjU9dnaNP7Hlup25LeEHmOT0LkbDA9puw6V0jg7Q/udnFAW5mUEyN+Z2JZz/mJqufZ/ocjTPf3EZQsoS2jcYdI+rMw7M5xt2A361fa6YR4oo3YpSlXIPhNcg0qSWW1e7jk8Oa6mkeV+UMwVGdERc7AqEUbggb7b12CucaTYiKa+syMKsplj/8u4HOCPg/iD/CayzfpLR7NLhCDVJ7CC7SeCZpAS0UyFDsxX2ZE6HAzupG9bVpxbF4/wB1uVNtdDGYpSpBz+V1JVs9twanfsrHLp0UXeF5Yjn9yVx+mKpvEvif7fSzaON4LxoZXDrkkQpJkDty4BzkH5VMsUZEKTRbbuzDbjZv+utRnFk4iSGdvchnRnPkjBoyfgPEBPoKn5dOjgPJGW5OoUsW5c9hncL5DO2dtqwXECurI6hlYEMDuCD1BrkfxlTNO0QeraqqrzOcJkAAZJYnoABuzE9AOtVG8laS8iiunELJdWgWzbBMqTOvMZN8MQD7oyBjBzVjt+G4rG4t7m2hdxGWWSPmLnkdcc0YkbAZWA2BGxNa3Evgz6ja3xstQDQY5lEUWH5CWjOfF2wxz67V0YlBbspKzroGOlV77RIA+mXqsMjwJD81UsD8iAflUYftIhHvWWoj/wCXz/8AaxqO4s45tbizuLeDxfvMyGJInhlRsyexn2kAwoYsTnoK3tFT3oeZbC2J94wxn58g/X+ta1TWn2oiijjHSNFQf4QB/So6+h5WPkdxXBezU1qUoTjc9KkFb4sDQPBqEOfEtXBbH4oicOp89s/U12myulljSVCCkiq6kd1YAg/QiuUXmp2rK0bzw4YFSOdehGD39atP2Q3vPpyR8wY27vBkHO0bezv39grXTibqmUkXSlKxzzKis7HCqCzHyAGSfpWpUi+J+I4LGLxJick8scajLyOeiovcn+VUC6iubqRbi+HLjeC2BzHF5Fuzy+vbtXnhCJr2RtUuMl5CwtkbpFCCQOUdmbG5/wBas+oLlD6VzZcu+KLxj5IatTTtdZr9bWMFlWNnmbJwh25B5b+XqPWtLiPVjCqxxDnuZjywp5nux/dXqanODuHBZwkE880h555PzOeuP3Rvj696zpJWySer47ADJOBRmAGTsB1Jqq2HEH3wM6IywqxEbN/eY2LAdhnpVErLWSN5Pztt0G1V7WdXYOLa1TxryT3IxuF/ekPRVGe9aXEvD8dzPbRInLPPKAZEJBEa7yMcdcKMDPciut8PcN2tkhW2iVM+83V2/iY7t8zXRjxpqyjZD8AcFLYI0kjeLdzbzSnz68q56KP5/SrdSldBQUpSgNDXtIiu7eS3mGY5FwfMeRHqDgj4VzLRr+bTpl0+/OR0tbk+7IudlYno4yB/0CeuVHa/ocF5C0FxGHjb6g9ip7MPOqyipKmSnRD0qryC60ohLnnuLHpHcgZeIdhOB+EdOf646VZLa4SRQ8bK6MMqykEEehFcU4OL2aJ2Rmpph/iM1BXFixu4ZhjlSORW8/aKED+Rq13dpzkHOCKjLJY5S4jmRih5XA6qR2ZTuPnRMMhdasJphyx3BhGD7qjJbtkn8PoN/WvfDt7BZMHm0uRph1uIn+8Hr1HjsJFHfAHyqcv9CWSMrzEPs0bj8Dqcq2O+D2OxGR3rxpF0twrLIojuIjyzIPwt2I80Ye0p8j51pHI4rRDjZZND4ys7p/DjlKzYz4UqtHJ8lcAn5Zqfrluv6CkoAkByDmORSQyMOhVhuCKkOD+L5I5FstQYF22t7nosw/K/ZZcY/i+PXeGRSKNUdCpSlaECqRqVyr6o6puYrZVmI7Mz80an15Oc/Bx51vcRfaDYWnOrzB5VG8cQLsDjYNy5C526461C8KWTpCZZv+8XDGab0Zui/BU5V+VZZpVEtFbMsQu7aWZrRYHjnIdlmd18OQDBZeRG5gwC5XbBXP4jj5LZXU7B7m5AIBAFqgjwp6jxWLSYON+Vl+VSrMB1OPjRWB6HPwrm/LKqL8UYLGxjhXkiQKuSdu5PUkncse5O5rYpSqEilQut8TQW4wzjmPRRux/hUbt8qr7azqE+8MawJ2a4zzH/ANNenzNWUGyLL1X3NUhNc1GDeaGK5TuYCVf5I/X61NaNxZa3Hsq/LIPejkHK4+Knejg0LJysN0gKnPYZr00ygZ5hj41E6nqS8pJYJGu7MxAGB3JPQVVIk163BpEM0YE0ayAnPK4yNum1aEMoZQy7gjIO42PxqXu1lNswgIWXw/7MsMjmxtn0J2+dWZBBX/C9qp2toeU9PYH0qCkgTS54r63zHEHVbqNSeRo2PLnl81JyKuNvqC3FsJMcrdGQ9UcHDKfUHNR15bLKjRuMq4KsPQ1eM2nshpHUEYEAg5B3BHlVN+1zUDFpsiJ+0uGS3jHm0pwf/aG+laP2Ya6VX/Z1y39vAMQsf76Ae6V82UbEenxpx84l1LTbbbCeJcsP4Ryp/Mn6V1t0rMyQ0+0WGKOJfdjUKPgoxUZxXq6W8WWySThUXdnY+6qjuSalrqUojMFZyASFXHMxHYZIGT6moTSNFdpvvd3gz9I4wcpAp7KfxOcDLfIbVwqu2as1+EtAdGa7usG6lGMdoU7Ivr5nuf52ilfGONzUN27JRVeOLhpOSyjbDT7ysOqwKfa+BY+yPn5VmghVFVEACqAAB2A6ViW3JnmmbBMnKq+kaDYf5i5+dRXFWqOipBbgvdXB5IlHUZ6sfIDz/wBDWiV1FFfsnvs4g+8XtzeHeOEfdoPU7NK315V+RrpVQvB3D6WFnDbJvyD2m/M7HLH6k/LFTVdaVKjMUpSpApSlAKUpQHxlBBBGQeoNU/UeAYgWkspHs5jviM5hY/vwn2cHvy4NXGlKsHPeHtZM3iQzKI7qA8s0f6OmesbdQa861w8JXE8LmC6UYWVR1H5ZF6Ovx3Hatr7ReFJZSl7Y+zfQDYDYTR9427HbOM/D4afCPE0d9EWUFJU9mWJveRu/XqM9/l1rkyY3B2ujRO9M+6NrrM/3e5QQ3QGeXOUkUfiib8Q816j+deeINNkDrdWw/wC0RjDJ0E0fUxnyburdj6E1JappkVwnLIucHKsNmRh0ZGG6sPMVntUZUUO3OwGC2MZ9SB3xjPrWdrtEmKyukniDgHDDdWBDKe4YHcMDUJrukJIjRSDKN0PcEdCD2YHvVjkbAJAJOM4HU/DPeoV9ctpkYLKvOuMo3syKfJkbBH0qFfaDNrgPiSQSfcLtuaZVzBKf7+Neuf8AiqOo7jfzr1xtqs80w0+0cxkqHup16xxnOETykfHXsN6rWv27NF4kRxPCfFhYdnXfHwYZUjuDUlw9qUdxdXc0RBWVbeQ4OcMYt1z5iur8j4N+SlbNDiTRLe2tIxFGEiSaAy46snipzlz1bbck+tW+eUKCx6CoXVb+K4SWBB4qsCkrL7iAjG7dC/7oyR1OKgbLVZXs5Ldjm7t0ZG7c55T4Tj0YY+ea56bWy59t9MOpM007MYST4MYZlUICQGPKRzM2MjyGK2l4CiTeKaeM9uSaQfyJIrPwJfq0Ij5eR4gI3j/IyDGPgRuD5VaamUpJ0gkipjQr9P2d/IfSVI3/AE5D/Osb6NqEu0t5yr/wYwhP+JnfHyHzq4UqvNiiu6TwlDCeYD2z1dss5+Ltv8qmFsE8ifnW1SobbJo1H09D0yPn/rUDr/C8UwzIgJHuyLlXX4MNx+lWmtLUbgAFR1P8qJtPQaKGbXULfPhSJdR9lm9mQenONm+da0un3sjJNdIkkanP3WNsYI3DEnaRh+UkCrhStOf0Vo1rC+jmXmjOQNiCMMp8mU7qfQ1LaFqSyc8ZwJImwy9+U7ow8wVI36ZBHaq9qemsW8aAhJwP8MgH4JMdvJuq/UHTNrDfoJP7SGZCULI3JLGw6qSOozuO3eopMWWjUtFJkM0DBXb9oh9yXAwCce64G3MAdtiDtjx92kAHMhHw3/mKqd1cajaeGEvBceJIkUcc8Y5izHA9tTk+ZJ7Cp08WS2ziPU7VrUk4WZTzwN/jHu58j0747TwlVrYtHnVdGjnCiRGypyjKSrqfNWG4rTtODh4omWa68UDl8QzMTy+WT29KvEcgYAqQQRkEHII9K9VXm0qJpGCytvDQLzO2PxOzMx+JYk1npSqEiovULvPsr07nzr3qF51VT8TVQW+uL6U22nAHBxNct+zi+H529B/zF4QcnohujPqmslZFt7eMz3b+7EvYfmc/hUetXDgfggWrNc3Dia9kGGk/Ci/kjHYDz6mpLg/hGDT4yI8vK+8sz7ySH1PYZ6L2qwV1wgombdilKVcgUpSgFKUoBSlKAUpSgFc8474FkaX7/ppEd6vvpsEmHcMOnN8djjfBwR0OlAcz4V4tju8xOphu02lgfIII6lc9R/MZqx164v4Htr/DtzRXCY8OeLaRcdMn8Q9D8sVVJH1Ww9m5g++QjpPbD+0x/wASLrn+H+dc08HmJdS9liNxh+U7Z6HzrFqGk28+PGgikx0LorEfAkbVU342s5d/HjQjblfKkHyIYA9a2OHuPLaaTwHkVZeinmBR/wCFx1+BwfSsuElstaLE2mIAAgCAdAB7P07VXdI4djgEkMYysjlircpAzgEdN1275q4VC6nrCxTLBDC893IvMIo8bLnHM7McIme5qIuT0g6NueBIoQiKFUYACgAfQVQtcmSWdVtDLJfAcoFtyn2fKYsCgTO++4q8f/4i4u8G/uSqdfu9rlV+Dyn232645at2jaLb2qeHbwpEnkgxn4nqT8a6MeKtso5HKr7hnUbLk1BjDKyKPvaRBlZkHXbcOyb7jG2djVz0+9SaNJYmDI4DKR5H9D6VcCK5dq1i2jztKgJ0yd8uBv8AdpGPUDtExI+H0zOXHatCLotNa1xqMKe/LGv8TqP1NYZLz+2iXI8ORHIOxDMOUgA/w8x9cHyrYSzjHSNB8FUf0rk/k0MMWrW7e7PCfhIv+tbXirjORjzztWKWwib3oo2+KKf1FaUnDloTkQRqfNByH5FMYqdAyXOodk+v+lR5NZ14fCH+zmlA/JIedfkW9sH/ABH4V4uIChwfl61OvBBipSlSBVYvZlt9QV+YIk8TGXJAGYscrHPfBxUrcayvieBCrT3B6RRbkernoijIySe9WvhbgzkY3F6I5blgAFwGjhUHIWPmGS2cEv1JG2BWuODfZVshODtHe8u0vZFZbaDP3YMCPFdhgy8p/CB7pPXORXRb+yjmjaOVFkjYYZWAII+BrYpXQlSpFDk11Yy6NOkUYeaxuJAsQZt4JGI9jJ/uyuSPVcdTk2yedU6mpHjTh4X1pJb83Ixw0bj8MinKnb1G/oTXNra61JT4E+nzyXA2505fCfG3N4hOB8Kxy4rdotGVFtfUx2U/OoHWOK442EbOTI2yxRAtIx8gq5P1rdsuBby43vbkQIf7m0PtY8mlYfXlAq5aBwzaWa8ttAkfm2Mu38Tn2j8zURweyXI55ZcJX2ot/wBqDWdn/wCGGHjyjyYgkIvp1rpukaVDaxLDBGsca9FUfzPmT3JrdpW6SSpFBSlKkClKUApSlAKUpQClKUApSlAKUpQClKUBguLKOT340f8AiVT+oqP1HhiznQpLawsp6+woPyIAIPwqXpQFDPA11BtZX7LH2iuU8UL6K+QwA9Sal+EOFfuhlllmM9zMR4kpUKOVfdVFHuqPKrLSoSSdgUpSpArxLErKVYBlIwQRkEHqCPKvdKA51rHA80AP3ArJATzGzmYgKc5zBKN4yD0B28sVHtxykR5Lu1vLZx154iyn+F0zzD1xXVaVnLHGXZKbRzKDj3Tm/wB6RfRwyn6MKkIOI7N/durc/wDqp/U1c7nToWB5oo2/iRT+oqq3XC9iWybK1J8zBF/+tU/54+yebPJ1aDtNGf4XU/oarep6/GXDyyRQxoCFVnQuScbkKSAAB0BPXfGK0dd0C0USctrbjDbYijHf0Wq3pmlQG+gQwRFSd1Ma4PXqMYNFgS8hzJyPi3x38Owtp7p/NV5Yx8XPT4nA9asOm8A3tz7WoXIij/8Ah7UkEj9+UjPnsPr2rpFlbpGirGiouBsoAHTyFZ60UIoi2R2h6Hb2kYitokiTyUbn1Yndj6mpGlKuQKUpQClKUApSlAKUpQClKUApSlAKUpQClK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14" name="AutoShape 6" descr="data:image/jpeg;base64,/9j/4AAQSkZJRgABAQAAAQABAAD/2wCEAAkGBxMTEhQUExMUFhQXGR0aFxgWGBgdGxwbGxwbHR0gHBwYHCgiHBwmHBoXIzEiJykrLi4uFyIzODMsNygtLisBCgoKDg0OGxAQGywkICQsLCwsLCwsLCwsNCwsLCwsNCwsLCwsLCwsLCwsLCwsLCwsLCwsLCwsLCwsLCwsLCwsLP/AABEIAJoBSAMBIgACEQEDEQH/xAAbAAEAAgMBAQAAAAAAAAAAAAAABQYDBAcCAf/EAEkQAAIBAwIEAwUFBQUFBgcBAAECAwAEEQUhBhIxQRNRYSIycYGRBxRCUrEzYnKhwSNDgpLRFURj4fAkNFNzg6JUhKOywtLxFv/EABgBAQADAQAAAAAAAAAAAAAAAAABAgME/8QAJhEAAgICAgICAQUBAAAAAAAAAAECEQMhEjFBUSJhEzJCcYGRFP/aAAwDAQACEQMRAD8A7hSlKAUpSgFKUoBSlKAUpSgFKUoBSlKAUpSgFKUoBSlKAUpSgFKUoBSlKAUpSgFKUoBUdr+uQWcLT3EgRF+pPko7sfKsPFPEMNjbvcTZwNlUe87n3VUdyf6E9q55pejTXsy32pDLje3tvwQr2yO77A7/ANBispKKtkpWe5Li+1Y80jSWVgfdiQ8s8o83Ye6pHYeffrUHxFomj2OA8Mks7e5EksrSMfPAfb4/TNWHinXphItnZKGupFyWPuwp+ZvXyH/8OfhjhGK1JlYma6feSd92J78ufdH8653kfbf9IvXgr/DnDd+6v4lzPZW7+5bxTO7qPV5CSvwU/SpheF7qLe21W8VvKZhKvzD1aqq2tccQQv4MKvdXHQRQe1g/vMNhjv1xVVknJ6HFI2bDje8tHSPVYozE7BFu4M8gJ6eIp934jHwrpINccuNG1O/UrdTR2sDjBgiUO5Hkzt0+X0qTg4UmjA8PU75WAwCXUjb90jGK2WVJfJlePo6hSucW3Fd7YnGoKLi2zj71CuGQec0Q2x5stdCtblJEWSNg6OAyspyCCMgg+WK1TTVoqZaUpUgUpSgFKUoBSlKAUpSgFKUoBSlKAUpSgFKUoBSlKAUpSgFKUoBSlKAUpSgFKUoBSlKA5r9oZ8TVdMhk/ZKJJQpxgyLgL8x1qw1Svtr1OGK609w6tPFIeeNd38NwN8DzwcDvmtSLiO9cZg066ZfN3WP6c1c+aDbTLxZI8IJm/wBVkPveLGn+FUOP6fSrfXOOFdRljv7tZYnhklEcgjkIOeUFW5WGzD3TketXuPUVPXI/nWORO/8ACyKbxbd3N5ejTrZzFGED3Eq9cH8Oe22Ns7k+QObTw9w7b2UfJBGF/Mx3Zv4m/p0qD4FxJc6lP3a48MefLGo/qauNJuvigvYqP1rW4LVOeeRUHYfiY+SqN2PwqA4i4ucTfc7CMT3Z94n9nEPNz3IyNv67HLoHByxv94u5DdXZ35391PSNTsMef6U40rkL9GJNY1G5BaCzjihPum6YhnB7+Go2B8jWLhrWr/So/CuLLxrXndg9s/M0Ssc8ojIyUBJ+APXarpXiWUKMk4qY5ePSIcbJnQNft7yPxbaVZF6HGzKfJlO6n0NK5fr04tLiK/th4beKiXCg4WWN25TzqNuYZyD/AKV8rrhLkrKNUdkpSlWIFKVDcUcSw2MavIGZ3PLFFGMvI3ko/UnYUBM0qgniHVpRzR21nbqeguHkkf5rFygf5jUbrXFWs20RkeOxdARzSRJOTGv4mMZfLAeh28jVOcbqyaZ1Clc6trrVnUOt9aMrAFcWxKkHuCJN6kOH+LJ1uRZ36xrJICbeaIERy46rhiSsg8s79qKcW6TFMutKUq5ApSlAKUpQClKUApSlAKUpQClY5plXdmVR+8QP1rzFdxt7rofgwP6GgM1KUoBSlKAUpSgFV7jviZdPtHmxzSEhIU/PI2eUfDYk+gNWGuY/aIPG1fTIG/Zosk2D0Lr0+Yx/OobpWD5wlwwIAZ7j+1vZfamlfBYE/hX8oGw28vLAqzVrXV+kbxIxw0rFU9SFLEfQH6Vs1wSbbtmyI7XNFjukCvlWU5jkXZ4281Pb4dD3qqPqUtqwjvlwCcJcID4T9hzY/Zt5g7etXyozXAroYmAKsPaB8ulTGXhkNFT4IbEczqcFrmdtv4yPn0qyXestHG7kKeRWbv2BNU77O8LBNDneG4kQ/IjB/X6VKcWyctlcn/ht+lXkvnRCejJ9lFkq2QlO887NJKx6nLHl38sb/FjV0qncMqUtbcDIIiQfyFTS6g/ofiKrPcmyV0b13dhNhu3/AF1qJlkLHJOa0L7V0SeGJ888/PyntlACQfLOdvhWtqevwwssfNzyuQqRpuxJ8/yjzJoosWanHIBtgp/FNCP/AKi18rJxSOY2Uf57yAEegbJpXVh/SZy7O0VX+NeKFsIVbkMk0rCOCIdXkPQZ7KO5/wBa98WcUxWMalw0ksh5YYU3eRvIDsPM9qod5o2oX0sVzdXCWzxZMEUCK/hlhg8zSZDHHbGKtKSj2ErNz/YlzdDm1G5ds/7vAzRwr6HlIZ/mawvwDaKQ9srW0y+5LExyM+asSrD0Ir62sXVmR99VZYD/ALzCpHJ/50eTyj95cirLbzq6q6MGRhlWUggg9CCOorklOfdmiSK5aa9LbusGoBVLHEdygxDJ5Bs/spD5HY9jVnI+lYL6zjmjaOVQ8bDDKehFVvg/UuRZraRmc20pRGO5aIgNHk9yASuf3ar2rQMVqv8As24WLpY3D4i/4Mzb8npG+5HkamOK9G+9W7Ip5ZkPiQP3SVN0Oe2+x9DUTx7eh7C5HLtyEgnrkEYI9QcVJ2+oSciZIzyjJxv09atvUvI+iycCcQffbNJWHLKuY5l/LKmzD59R6GrBXL/s1kK6rqUak8jJFIw7CQjGfQkEk+fyFdQrsTtWZClKVIFKUoBSlaOs6rHbRNLKTyjAAG7Mx2VVHdidgKAw8Ra9DZxGWYnGcKqjLux6Ki/iY+VU9tV1i49pTa2UZ91WRppQP39wgPTYZr3Z2DyzffLsAz4IiTOVgQ/hXsXP4n79OgqYrmyZt1Euo+ysS3uroxBv4TjztV/o1YbjizVC4tY5LWSeRd3SF1MKn+8fMjL8BjcjvWzxDdP4ohgUPOyg4PuoNxzyEdF8h1J2Hps6bZQWERMko53OZZpCA0j9P+QUfKo/LKhxRr23BNn700YuJW3eWfLszdzvsPgNhWR+CtPIx9zg+SAfpWwmrSyfsLZyv55j4Sn4Aguf8o9Ca3Jroxxc8oGR7/h5IAzuRnBIA36Z26Vk3L2W0VNuFYYGIt3ntyDsYZpFH+UkqfpVj4L4jnW5+5XcnilkL285UKW5dnRwNucDDAgbjPlWvdzK7cykFTjBHQjHUelQvEEMnIs0P7e3cTRepX3l27MpZfnWuPI72VaOv0qqcK8dQXZETg29yQD4MuAWBGcxt0kX4b+lWuuooKUpQCqb9pHDss6Q3NqAbu0fnjU/3iH34/QsBt8PXIuVKA5bqjDULJZrU4ljcSxBtissZ3Rh2PvKQfOtrQOK4blOjJKu0sTD2kYbEEeWehrLxvYGxl/2jbqfDdlW9iHQgkATKOzrsD0yDv51i1/hG1u2EjqyTAezLExR/mR1+dck4qOn14NE7N+bUh+EH4mqjxDxTHCeRD41yxwkSbnmP5se6KS/ZtnZr66dfyl8fUjrW1pnDNvZZ8OMIcbuxJJHf2j0HoMCoSgvsbKna6Zd6efvIxMrrzXScwBDkliyk7bZ/XzGPuv8ZRXFrLHHBdEyIQCYxyj1JDHb4Zrcs4jqUplkz9yjbEUfaVl/G3mvp6fGriBgYHTy7VeUkntbIS9EZw1dpLawuhBHIB8CBgg+oNSdVqfhYxu0llM1uzHLJgNEx9VPT5ViuBq5HIptFzt4i831CsDg/I1Xim9MmzHxBFHc6hawFQ6xLJJKp3GGACg/MA4qwWOjW8J5ooY0bzVQD9a0uGeHxahmZjJPJvLIe/oM9BUpfXaRRtJIcIgyT/13pJ+EEaITxtW06AYPhl7h/QKpCn5t+lKnPsl0h2EupTriW52iB6pbj3R8WIz8hSumMeKoo3ZD8HSffrm51OTfLtDbA9EiT8o7Fu5+PnVzqp/ZxF4UE9v3t7maP4jmyp+YNTuiaqtxHzrswJWRCd0dThlPz79xg965MtuTNI9G8ygggjIPUGqfqVk+m809oOa3zzS2udvMvD+UjclOhqx6hK64Kn2fTzqMmy4IYk5GN/Wqx0GZV1Xxo1ZCOR1DAjuCMiqhcXq2+ozM5xG9qJCfWJiCB68tb/Brf9jiH5QU/wArEf0qo/aWwe5hRc+yoWYjoFlcBQfXAY4rWEfk4lW9WS8sV/fW5J8CGKTBWNgxflzkZYbDOB271Jm41Ef3FqR6SuP/AMauiaeoQLgAjuO3/Ko+W2ZTjB+VU534JohOCNZayvZfvsKp9+dAsyPzIrIvKkbZAxnJw3mfp2CuT69pgngkiYY5h7J7hhupHqDirp9nerPc6fbySHMgXw5D5vGSjH4krn51045ckUaoslKUrQgUJpVD+0HVJJnXTbZiryLzXMo/uoDtgfvvuB6A+dQ3W2CN1vjG5u53g0+TwbeI4kuuUMXbukQYcuB3bf8ATMTeNfmSN5pReJHnkUhInUnqwCjkdsbZOMDPTJzaE4ftxbrbCMeCo2UEg588jB5u+fWoO50m4tfaiZ7i3/FG+8yDzRusgH5T7WOhPSuZ5eRfjRO6Tf8AOAGDA9uYYPwP+tZr9Jm2R1iXG745m/wg+yP4jn4VFI/Qj4ipTUmQiOOROZZX5CD09x33HcexjHfNY+SxD6e5YFbFQEY5e7ly3Oe5QE5lOPxEhRtjI2ElY6JFG3iMWlmxvLKeZvXl7INhsoA2qSJAHkBUNqOoDBJIVF3JJwMDufSptvoGe7vydl2HnUbNcKCAzKCdgGIyT6Z6140jTrm/3iJt7X/x2X25B/wUboP32HwBr7xjw9DpixX8AYiNljufEJcvHIwXn5nyQ6sR0xnOMVqsLoq5GLTbXwk5M5UM3J6KSSB8s4+AFbVbN7AFII91txWtWd2WNLVdKiuFCyLnByrDZlI6FWG4Nb/AnElxFdDT7yTxQ6lrWdtmcLuyP5sBvnyH081V9Y0m8WaC4gm8UwSiVIpAqnbqgdQPZYbb+fWtcUqdMrJHc6VWOEeNoL4tHhoblBmSCQYYeqno6+o9MgZqz10lBSlKAjuItKW6tZrdiQJUZMjsSNj8jg/KqFwprTEtZ3Q8O9gHK6npIo6SJ5qRg106qtx7oVnND49zJ93eEcyXKHleM+h/EM/h79t6pOCkqJToVV/tJlYWEip+0lZIkPkZHAP/ALeatThzieccqXcbFGOIrkLy84zhTLEMmIsMHPTffFS3GmmyT22IgGljdJUUnHM0bBuXPbIyM1yJcZKzS7Rvafo8UMSRKgCooUfIfrXy407un0NbyNkA4IyM4PUeleqpbJK8RXyt7VUAYHzG9aNWIFVq3tDq98LVP+5W7c1y46OwzhAfUjH1PYZcTajLJIlhZjmup9iR/dp3YnttnfsPlnqfBnDEWn2qQR7nrI+N3cjdj+gHYACujFD9zKSfgm0QAAAAADAA6ACleqVuVOZWn9jrOoQdpkjuU9dgjn/Nj+detX4XDyPcW80tvcMuGMRHLIQNudGBBPr1p9qA+63thqGPYybac46I+WUn0B5jViBrlzXGVryaR2ip8CatHLZrC5xPCvJPG59sMCcsc7nmO+fM1r6vrsFuP7Rxz/hjXd2PYBRv1qc1jhe0uWDzQqXH4wSrf5lIJrFa8KWsO8EKI/5sZJ+LHeqXG7JpnMoptStIxzgJbnLFlRZGj5jzYYZByCd+3rU3FokF1YyrDMZWmPM0ze8ZBgjmGPZA2HLjYVbmHY1VNHtlt9SniQcscsKzADoCG5Wx5bmtOd76ZWqJjhvjqMgQXx+73SDDCTZXxtzK3Tfyz54zUlqnG9lCP2yyOfdjh9t2PYAL0+JxWC7s45RiSNHH7yg/rWlJHaWalysUI8woBPoMDJPoKpUW+idnjU9dnaNP7Hlup25LeEHmOT0LkbDA9puw6V0jg7Q/udnFAW5mUEyN+Z2JZz/mJqufZ/ocjTPf3EZQsoS2jcYdI+rMw7M5xt2A361fa6YR4oo3YpSlXIPhNcg0qSWW1e7jk8Oa6mkeV+UMwVGdERc7AqEUbggb7b12CucaTYiKa+syMKsplj/8u4HOCPg/iD/CayzfpLR7NLhCDVJ7CC7SeCZpAS0UyFDsxX2ZE6HAzupG9bVpxbF4/wB1uVNtdDGYpSpBz+V1JVs9twanfsrHLp0UXeF5Yjn9yVx+mKpvEvif7fSzaON4LxoZXDrkkQpJkDty4BzkH5VMsUZEKTRbbuzDbjZv+utRnFk4iSGdvchnRnPkjBoyfgPEBPoKn5dOjgPJGW5OoUsW5c9hncL5DO2dtqwXECurI6hlYEMDuCD1BrkfxlTNO0QeraqqrzOcJkAAZJYnoABuzE9AOtVG8laS8iiunELJdWgWzbBMqTOvMZN8MQD7oyBjBzVjt+G4rG4t7m2hdxGWWSPmLnkdcc0YkbAZWA2BGxNa3Evgz6ja3xstQDQY5lEUWH5CWjOfF2wxz67V0YlBbspKzroGOlV77RIA+mXqsMjwJD81UsD8iAflUYftIhHvWWoj/wCXz/8AaxqO4s45tbizuLeDxfvMyGJInhlRsyexn2kAwoYsTnoK3tFT3oeZbC2J94wxn58g/X+ta1TWn2oiijjHSNFQf4QB/So6+h5WPkdxXBezU1qUoTjc9KkFb4sDQPBqEOfEtXBbH4oicOp89s/U12myulljSVCCkiq6kd1YAg/QiuUXmp2rK0bzw4YFSOdehGD39atP2Q3vPpyR8wY27vBkHO0bezv39grXTibqmUkXSlKxzzKis7HCqCzHyAGSfpWpUi+J+I4LGLxJick8scajLyOeiovcn+VUC6iubqRbi+HLjeC2BzHF5Fuzy+vbtXnhCJr2RtUuMl5CwtkbpFCCQOUdmbG5/wBas+oLlD6VzZcu+KLxj5IatTTtdZr9bWMFlWNnmbJwh25B5b+XqPWtLiPVjCqxxDnuZjywp5nux/dXqanODuHBZwkE880h555PzOeuP3Rvj696zpJWySer47ADJOBRmAGTsB1Jqq2HEH3wM6IywqxEbN/eY2LAdhnpVErLWSN5Pztt0G1V7WdXYOLa1TxryT3IxuF/ekPRVGe9aXEvD8dzPbRInLPPKAZEJBEa7yMcdcKMDPciut8PcN2tkhW2iVM+83V2/iY7t8zXRjxpqyjZD8AcFLYI0kjeLdzbzSnz68q56KP5/SrdSldBQUpSgNDXtIiu7eS3mGY5FwfMeRHqDgj4VzLRr+bTpl0+/OR0tbk+7IudlYno4yB/0CeuVHa/ocF5C0FxGHjb6g9ip7MPOqyipKmSnRD0qryC60ohLnnuLHpHcgZeIdhOB+EdOf646VZLa4SRQ8bK6MMqykEEehFcU4OL2aJ2Rmpph/iM1BXFixu4ZhjlSORW8/aKED+Rq13dpzkHOCKjLJY5S4jmRih5XA6qR2ZTuPnRMMhdasJphyx3BhGD7qjJbtkn8PoN/WvfDt7BZMHm0uRph1uIn+8Hr1HjsJFHfAHyqcv9CWSMrzEPs0bj8Dqcq2O+D2OxGR3rxpF0twrLIojuIjyzIPwt2I80Ye0p8j51pHI4rRDjZZND4ys7p/DjlKzYz4UqtHJ8lcAn5Zqfrluv6CkoAkByDmORSQyMOhVhuCKkOD+L5I5FstQYF22t7nosw/K/ZZcY/i+PXeGRSKNUdCpSlaECqRqVyr6o6puYrZVmI7Mz80an15Oc/Bx51vcRfaDYWnOrzB5VG8cQLsDjYNy5C526461C8KWTpCZZv+8XDGab0Zui/BU5V+VZZpVEtFbMsQu7aWZrRYHjnIdlmd18OQDBZeRG5gwC5XbBXP4jj5LZXU7B7m5AIBAFqgjwp6jxWLSYON+Vl+VSrMB1OPjRWB6HPwrm/LKqL8UYLGxjhXkiQKuSdu5PUkncse5O5rYpSqEilQut8TQW4wzjmPRRux/hUbt8qr7azqE+8MawJ2a4zzH/ANNenzNWUGyLL1X3NUhNc1GDeaGK5TuYCVf5I/X61NaNxZa3Hsq/LIPejkHK4+Knejg0LJysN0gKnPYZr00ygZ5hj41E6nqS8pJYJGu7MxAGB3JPQVVIk163BpEM0YE0ayAnPK4yNum1aEMoZQy7gjIO42PxqXu1lNswgIWXw/7MsMjmxtn0J2+dWZBBX/C9qp2toeU9PYH0qCkgTS54r63zHEHVbqNSeRo2PLnl81JyKuNvqC3FsJMcrdGQ9UcHDKfUHNR15bLKjRuMq4KsPQ1eM2nshpHUEYEAg5B3BHlVN+1zUDFpsiJ+0uGS3jHm0pwf/aG+laP2Ya6VX/Z1y39vAMQsf76Ae6V82UbEenxpx84l1LTbbbCeJcsP4Ryp/Mn6V1t0rMyQ0+0WGKOJfdjUKPgoxUZxXq6W8WWySThUXdnY+6qjuSalrqUojMFZyASFXHMxHYZIGT6moTSNFdpvvd3gz9I4wcpAp7KfxOcDLfIbVwqu2as1+EtAdGa7usG6lGMdoU7Ivr5nuf52ilfGONzUN27JRVeOLhpOSyjbDT7ysOqwKfa+BY+yPn5VmghVFVEACqAAB2A6ViW3JnmmbBMnKq+kaDYf5i5+dRXFWqOipBbgvdXB5IlHUZ6sfIDz/wBDWiV1FFfsnvs4g+8XtzeHeOEfdoPU7NK315V+RrpVQvB3D6WFnDbJvyD2m/M7HLH6k/LFTVdaVKjMUpSpApSlAKUpQHxlBBBGQeoNU/UeAYgWkspHs5jviM5hY/vwn2cHvy4NXGlKsHPeHtZM3iQzKI7qA8s0f6OmesbdQa861w8JXE8LmC6UYWVR1H5ZF6Ovx3Hatr7ReFJZSl7Y+zfQDYDYTR9427HbOM/D4afCPE0d9EWUFJU9mWJveRu/XqM9/l1rkyY3B2ujRO9M+6NrrM/3e5QQ3QGeXOUkUfiib8Q816j+deeINNkDrdWw/wC0RjDJ0E0fUxnyburdj6E1JappkVwnLIucHKsNmRh0ZGG6sPMVntUZUUO3OwGC2MZ9SB3xjPrWdrtEmKyukniDgHDDdWBDKe4YHcMDUJrukJIjRSDKN0PcEdCD2YHvVjkbAJAJOM4HU/DPeoV9ctpkYLKvOuMo3syKfJkbBH0qFfaDNrgPiSQSfcLtuaZVzBKf7+Neuf8AiqOo7jfzr1xtqs80w0+0cxkqHup16xxnOETykfHXsN6rWv27NF4kRxPCfFhYdnXfHwYZUjuDUlw9qUdxdXc0RBWVbeQ4OcMYt1z5iur8j4N+SlbNDiTRLe2tIxFGEiSaAy46snipzlz1bbck+tW+eUKCx6CoXVb+K4SWBB4qsCkrL7iAjG7dC/7oyR1OKgbLVZXs5Ldjm7t0ZG7c55T4Tj0YY+ea56bWy59t9MOpM007MYST4MYZlUICQGPKRzM2MjyGK2l4CiTeKaeM9uSaQfyJIrPwJfq0Ij5eR4gI3j/IyDGPgRuD5VaamUpJ0gkipjQr9P2d/IfSVI3/AE5D/Osb6NqEu0t5yr/wYwhP+JnfHyHzq4UqvNiiu6TwlDCeYD2z1dss5+Ltv8qmFsE8ifnW1SobbJo1H09D0yPn/rUDr/C8UwzIgJHuyLlXX4MNx+lWmtLUbgAFR1P8qJtPQaKGbXULfPhSJdR9lm9mQenONm+da0un3sjJNdIkkanP3WNsYI3DEnaRh+UkCrhStOf0Vo1rC+jmXmjOQNiCMMp8mU7qfQ1LaFqSyc8ZwJImwy9+U7ow8wVI36ZBHaq9qemsW8aAhJwP8MgH4JMdvJuq/UHTNrDfoJP7SGZCULI3JLGw6qSOozuO3eopMWWjUtFJkM0DBXb9oh9yXAwCce64G3MAdtiDtjx92kAHMhHw3/mKqd1cajaeGEvBceJIkUcc8Y5izHA9tTk+ZJ7Cp08WS2ziPU7VrUk4WZTzwN/jHu58j0747TwlVrYtHnVdGjnCiRGypyjKSrqfNWG4rTtODh4omWa68UDl8QzMTy+WT29KvEcgYAqQQRkEHII9K9VXm0qJpGCytvDQLzO2PxOzMx+JYk1npSqEiovULvPsr07nzr3qF51VT8TVQW+uL6U22nAHBxNct+zi+H529B/zF4QcnohujPqmslZFt7eMz3b+7EvYfmc/hUetXDgfggWrNc3Dia9kGGk/Ci/kjHYDz6mpLg/hGDT4yI8vK+8sz7ySH1PYZ6L2qwV1wgombdilKVcgUpSgFKUoBSlKAUpSgFc8474FkaX7/ppEd6vvpsEmHcMOnN8djjfBwR0OlAcz4V4tju8xOphu02lgfIII6lc9R/MZqx164v4Htr/DtzRXCY8OeLaRcdMn8Q9D8sVVJH1Ww9m5g++QjpPbD+0x/wASLrn+H+dc08HmJdS9liNxh+U7Z6HzrFqGk28+PGgikx0LorEfAkbVU342s5d/HjQjblfKkHyIYA9a2OHuPLaaTwHkVZeinmBR/wCFx1+BwfSsuElstaLE2mIAAgCAdAB7P07VXdI4djgEkMYysjlircpAzgEdN1275q4VC6nrCxTLBDC893IvMIo8bLnHM7McIme5qIuT0g6NueBIoQiKFUYACgAfQVQtcmSWdVtDLJfAcoFtyn2fKYsCgTO++4q8f/4i4u8G/uSqdfu9rlV+Dyn232645at2jaLb2qeHbwpEnkgxn4nqT8a6MeKtso5HKr7hnUbLk1BjDKyKPvaRBlZkHXbcOyb7jG2djVz0+9SaNJYmDI4DKR5H9D6VcCK5dq1i2jztKgJ0yd8uBv8AdpGPUDtExI+H0zOXHatCLotNa1xqMKe/LGv8TqP1NYZLz+2iXI8ORHIOxDMOUgA/w8x9cHyrYSzjHSNB8FUf0rk/k0MMWrW7e7PCfhIv+tbXirjORjzztWKWwib3oo2+KKf1FaUnDloTkQRqfNByH5FMYqdAyXOodk+v+lR5NZ14fCH+zmlA/JIedfkW9sH/ABH4V4uIChwfl61OvBBipSlSBVYvZlt9QV+YIk8TGXJAGYscrHPfBxUrcayvieBCrT3B6RRbkernoijIySe9WvhbgzkY3F6I5blgAFwGjhUHIWPmGS2cEv1JG2BWuODfZVshODtHe8u0vZFZbaDP3YMCPFdhgy8p/CB7pPXORXRb+yjmjaOVFkjYYZWAII+BrYpXQlSpFDk11Yy6NOkUYeaxuJAsQZt4JGI9jJ/uyuSPVcdTk2yedU6mpHjTh4X1pJb83Ixw0bj8MinKnb1G/oTXNra61JT4E+nzyXA2505fCfG3N4hOB8Kxy4rdotGVFtfUx2U/OoHWOK442EbOTI2yxRAtIx8gq5P1rdsuBby43vbkQIf7m0PtY8mlYfXlAq5aBwzaWa8ttAkfm2Mu38Tn2j8zURweyXI55ZcJX2ot/wBqDWdn/wCGGHjyjyYgkIvp1rpukaVDaxLDBGsca9FUfzPmT3JrdpW6SSpFBSlKkClKUApSlAKUpQClKUApSlAKUpQClKUBguLKOT340f8AiVT+oqP1HhiznQpLawsp6+woPyIAIPwqXpQFDPA11BtZX7LH2iuU8UL6K+QwA9Sal+EOFfuhlllmM9zMR4kpUKOVfdVFHuqPKrLSoSSdgUpSpArxLErKVYBlIwQRkEHqCPKvdKA51rHA80AP3ArJATzGzmYgKc5zBKN4yD0B28sVHtxykR5Lu1vLZx154iyn+F0zzD1xXVaVnLHGXZKbRzKDj3Tm/wB6RfRwyn6MKkIOI7N/durc/wDqp/U1c7nToWB5oo2/iRT+oqq3XC9iWybK1J8zBF/+tU/54+yebPJ1aDtNGf4XU/oarep6/GXDyyRQxoCFVnQuScbkKSAAB0BPXfGK0dd0C0USctrbjDbYijHf0Wq3pmlQG+gQwRFSd1Ma4PXqMYNFgS8hzJyPi3x38Owtp7p/NV5Yx8XPT4nA9asOm8A3tz7WoXIij/8Ah7UkEj9+UjPnsPr2rpFlbpGirGiouBsoAHTyFZ60UIoi2R2h6Hb2kYitokiTyUbn1Yndj6mpGlKuQKUpQClKUApSlAKUpQClKUApSlAKUpQClK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216" name="AutoShape 8" descr="data:image/jpeg;base64,/9j/4AAQSkZJRgABAQAAAQABAAD/2wCEAAkGBxAPEBUQEBIQFRAQEBcPEBEXFBAUFhYXGBEYFhUYGBcaHCogGBolHBUWIzEhJSkrLjo6Fx8zODMsNygtLisBCgoKDg0OFRAPFywfHxwsLCwsLCwsLCwsLCwsLCwsLCwsLCwsLCwsLCw3LDcsLCwrKywsLCwsLCssLCw3LDcsLP/AABEIAMgAyAMBIgACEQEDEQH/xAAbAAEAAgMBAQAAAAAAAAAAAAAABQYCBAcDAf/EAEMQAAIBAgMFBgIHBQQLAAAAAAECAAMRBBIhBTFBUWEGEyIycYFCkSMzUmJyocEUU4Kx4RXC0fAHFjRDRFRjc5Kisv/EABgBAQEBAQEAAAAAAAAAAAAAAAABAgME/8QAHREBAQEBAQACAwAAAAAAAAAAAAERAiEDMRNBUf/aAAwDAQACEQMRAD8A7jERAREQEREBERAREQEREBERAREQEREBERAREQEREBERAREQEREBERAREQEREBERAREQEREBERAREQEREBERAREQEREBERAREQEREBERAREQEREBERAREQEREBERAREQEREBExiBlExiBlExiBlExiBlExiBlExiBlExiBlExiBlExiBlExiBlExmljdrYagbVq1KmTuDOqn5GBvxMFYEXBBB1Bn2BlExiAmLuFF2IAGpJIAHvNbaW0Ew6Zm1LHKii12bkJSdobSd8RfFIoBsKCZi9JefAfSHmR6QLJiu01MPkoL3xXzuHVaY6BrHMegEjf9cqhqNT/ZlUjyZ61u8FtSpVCPzvKzja6YVu8UhaTHx0uAJPnXlqdRxkVtTbRa2UDR1y333vv/AJyyWrI6rsXbaYq65SlZAC9IkE2OgZSPMvWSs5h2FxNSvj1JP1dKox04Gwt6Xt8p0+LMSkREgRPLE4hKSNUqMFRFLMx3ACU/FdvGDWp4UlT5S9Xu2P8AAENvc36QLrPhNt8pNftbjCt1w9BSdFBepUJJ3Xsq2E0KlJat2xCpVqvq7soPsoPlUcBJo6NE5xSwiU/q81P8DOn5KZJ9ntuumJ/Zqrs6VVvSZzdlcfDfiCN1+XWJdF0iIlCIiAnxmAFzoALkz7K32+xndYULvFaqtJhzXVmHoQtoGpj+0lSu2TDHu6H/ADG9n/7anQD7x9hxmjSZKQOQDXV2bVmPNmOpPrNLC41au7QjhPKrT/aGyg/QoSH/AOo32fwjjz3TImdjbaGE8LAnCtqLAnuT0Ub6Z6bvQ6XHDYhKqB6bK6MLqykEEdCJQwlt0kOytcUq5RSMmIUm24d4vEdSt7/hEsouMREoonb1qxxNM0tWo0C4Q/FnqWYDkbIBfrILbGOFSkLarVXeeA/Qj9JdO2WFAVMT+6Pd1D9xyNT6MAfcynYvYa1GJzuqkksgta53kHet+No831VPxFd6qLmu9RwunE7r6T7iqNUL3llCpqQ2p10vYaaXlirbCp4cZ6NgNA623jgfWatSmGBUjQix9Jv8n8a1t7FRqA7yhVqpUdArMCNbG+4i2+dS2Di2r4alVe2dk8dtBmGh04aic37LdksTihnNdqeGGitkBep+E3sAPtEG86hgsKtGmtJL5KahVubnTmeJk6srNe81NqY9cPTNQgsbhUQb2Y7lE25TNp1XxWILAqKFDwUTe+Z/94/oPKPfnMo1u0NfE16WZ8hyEVBQS9rjddj5yN40AvKhhMcC2dbsd5ADFvla95Zq1etRY95ZqZ3OvDoy/qPkJ6UqoYXB0Mmrrwwbs1MPUGUnxZNLqOAJ5859o4gVFLJpfyMRoetuU8sRRNU5T9Ups/3z9kfdHH5c58xu0adHQ3LmwCDfqQATwVbkanSTEeVDa4JNNxlqrrlvow4lTx9JC7YxueoGW4K2ykbwQbgjrMcbTqFr1VVb2dMpLEEMVYFt1wQQbc5o1TrOvx8+tSOu9kO0a46lqQK9PSqn94D7J/pJ+cCw6laiVFZlembq6kqwvvAI5zrHZvtNTqYY1MTVpo1J+6d2Kpm0BU+pB4cjHfOVLFliR2D25ha793TrU2qfYvZj1AO8ekkCbancNTMI+zk/+kbaXeuxLMBhawVaWu4C1RyOJOb5DrLzie06f8PSetb4wVSn7O3m9gZz/tc1avX/AGhcNlVky1gtTvGzDysFCjhofQSzN9WIFccwy5GsznKrDWwtqw52H6S7YDIKSin5FXKvt+soA2c+cVUTu8inwsMufNa+nw7t8l9kbZ8QoqCGfxZmBAVftDg013JfpbFixLs57pCR+8cfCDwH3j+W+e5woyhVJTLYoy71I3EdZ9o0VQWX1vvJJ3kniZqVcW1UmnQOl7VK3BeYX7TfkJyZdA2BjWr4dKj2z6pUtuzKxUkcr2v7xIfsRUNq6DWmlVcvRmQFx/8AJ/iMTQstWkrqUYAqwKsp3EEWIMoGJwzYaqcO5OgzUWPx0x/eXQH2PGdCkX2j2d+0UGUAGon0tH8a6ge+73gUHbn1JG4MQhPqbSAqsRdmTMtJw/d30qKtmKn1FxaWrMtZL70db26H9ZpLgLVOh1H6iSVddM2fiqdaklWkQabqGQjlytwtymxKF2QxRwlc4bfQrP4B9hyCQR91rG/UDmZfZUaW28/7NW7q/edw+S2/NkNrdZzbaO2Xo0Ka4YJlFIFbglSoUAC43es6tOf9ptmouIqUhbJWp9+qjerFir26E2PuYWNfEGtRBavSsqi7VEOdQBvJ0BA9p54TFUncqjA+ENcbjrY+40+cs+3MZROHem7fX0WRV3scyEaKNTvlH7LbJqUMOgxF2rrmvUJJYhjfxHnu4ndHUiRt4zbZ7rIiFq4PdEbgDe1/TjJfbHZVf7OxOHS7Va1Bs1Q+Z2AuP6CeC0wTcgX521nnjdo0w1qldlY7ga5X8gREuCsbHpONj4TvB4qbVKQ9L3H8poONZNbUWioAUHS+XxMQL77Am0g3NzO3xtxI7N2d3vEjqLH+cnNlbJSgxceNz8bhSwHIG2g9JU6eJZAxpm7LoBra9tBLh2SwOLxyVH7+igpVO7H0LPmOQMde8FvNaY+SXUr02hRepbVPCbgkNcHgQQbgz420MVVIo4ts9GnqpVCBVJ/eWJuF5cd5k03ZnGDdVwzdMlVPzzNI7GYavh/9ophV4VFbMnubDL7zn6jOpXL+nCeRJHAk8Jg+MpKLmpTH8S/4zX/tai2iuGPJLsfkJEaWP2Xnu9YnLvNNb2P4jx9BInFYcVMoAbPfLSCi7En4QON7buktNHZWLxR8FJkQ/HVuijqF8x9LD1lt7PdmaOD8Qu9YizVmGvUKPgHQe95qLrnlDYG06ZCV6NWoja5UZMtuTEHQ9L2lrwXZ3EPZSqUKY0Ood7clUeFfUk+kucRfTWvgMFToUxTpiyjXqSd5J4k84mxEIREQKXtDZwo13QaK5NamOjHxgejH/wBhNF1sbcpbO0ez2rUw9MXq0SXQbswIsyX4XH5gSi7R2oilXW91OWspBDIDvzKdQRofaSxX3Huab0ao+CvTzHp3g1/zznRdqY5cPSaq9yBoFG9iTZQPUyi4ikKqMjC6sMp95ltXE4jFqlKtlFOk4qZ0uGqEAgBgdFA36E3vwtqlR57U2zXqXLVWGt8lMlVXpcat6n5CQ3Z+ivf1X1uUQMxJZiSzHUnU7hNulgqmIqGnRp5mXzC9kTkXbh6anpJpuwVRFNSjiSMSVAdSoFB7bhl8y7yM1z6QqLxW0aVBtAxqMNQou1hzPKa77Wqv9Xh6hPN2Cj9TMdnYKtQr1BiqLozhe7qHVDbQqHGl769b9JLlZBE9zi6vndaa/ZQG/wD5H+k9V2VQRCCgIPmJFyfXnJI2AufnIbaO1gt1lm36EBtGiKTfQ6D92Tp7fZmhVxLstqakORvYWC/4+03a1bMb2mNKiXZUQFnc5UQaknkJ6ZMjUa+BcZAACLEhgdWvxvzN52zsjss4TB06Teexep+JjmIvxte3tK12P7AnDuK+KdHfN3i0lBKqx3FmPmI03AS+zl31rNpPjKCLEAg6EHcZ9iYRrLs6gN1GiPSmg/SbCgDQaemk+xAREQEREBERAREQEi9sbAw2L1qp4wLCopyvblcbx0MlIgUvH7Cr4cfRhq9IcsoqL6roGHUa9Jq4XC18Qwp00qJfz1XRlCL0DDxNyHzl+iTBr7PwNPD0xTpLZR8yeJJ4k85sREowr0VqKUcBlYWZTqCJUdrdmcQgY4RlcEeGnUNmX0f4h0NvWXGIHG8XhNoKMtWhib21shYfNNJDvsmo1ycNWNt96NU/zWd8ibnWfpdcc2F2MxlcjwdxR4tUU3/hS9z6G06TsDszhsFrTXNVIs1ZrFz0H2R0EmokvVpaRETKEREBERAREQEREBERAyi0RAREQFoiICIiAiIgIiIC0WiICIiAiIgItEQEREBa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08038"/>
          </a:xfrm>
        </p:spPr>
        <p:txBody>
          <a:bodyPr/>
          <a:lstStyle/>
          <a:p>
            <a:pPr algn="r"/>
            <a:r>
              <a:rPr lang="en-US" dirty="0" smtClean="0"/>
              <a:t>Topography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457200"/>
            <a:ext cx="4495800" cy="640080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Topography</a:t>
            </a:r>
            <a:r>
              <a:rPr lang="en-US" sz="2800" dirty="0" smtClean="0"/>
              <a:t> – landscape of terrain using bird’s eye view</a:t>
            </a:r>
          </a:p>
          <a:p>
            <a:endParaRPr lang="en-US" sz="2800" dirty="0"/>
          </a:p>
          <a:p>
            <a:r>
              <a:rPr lang="en-US" sz="2800" b="1" u="sng" dirty="0" smtClean="0"/>
              <a:t>Contour Line </a:t>
            </a:r>
            <a:r>
              <a:rPr lang="en-US" sz="2800" dirty="0" smtClean="0"/>
              <a:t>– anything touching line = same elevation </a:t>
            </a:r>
            <a:r>
              <a:rPr lang="en-US" sz="2800" i="1" dirty="0" smtClean="0"/>
              <a:t>(go up by same </a:t>
            </a:r>
            <a:r>
              <a:rPr lang="en-US" sz="2800" b="1" i="1" u="sng" dirty="0" smtClean="0"/>
              <a:t>contour interval</a:t>
            </a:r>
            <a:r>
              <a:rPr lang="en-US" sz="2800" i="1" dirty="0" smtClean="0"/>
              <a:t>)</a:t>
            </a:r>
            <a:endParaRPr lang="en-US" sz="2800" i="1" dirty="0" smtClean="0"/>
          </a:p>
          <a:p>
            <a:pPr lvl="1"/>
            <a:r>
              <a:rPr lang="en-US" sz="2800" dirty="0" smtClean="0"/>
              <a:t>Close together = STEEP gradient (slope)</a:t>
            </a:r>
          </a:p>
          <a:p>
            <a:pPr lvl="1"/>
            <a:r>
              <a:rPr lang="en-US" sz="2800" dirty="0" smtClean="0"/>
              <a:t>Far apart = GRADUAL gradient (slope)</a:t>
            </a:r>
          </a:p>
          <a:p>
            <a:pPr lvl="1"/>
            <a:endParaRPr lang="en-US" sz="2800" dirty="0"/>
          </a:p>
          <a:p>
            <a:r>
              <a:rPr lang="en-US" sz="2800" b="1" u="sng" dirty="0" smtClean="0"/>
              <a:t>Sea Level </a:t>
            </a:r>
            <a:r>
              <a:rPr lang="en-US" sz="2800" dirty="0" smtClean="0"/>
              <a:t>= 0 m/ft.</a:t>
            </a:r>
            <a:endParaRPr lang="en-US" sz="2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600200"/>
            <a:ext cx="47625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dirty="0" smtClean="0"/>
              <a:t>Topography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45920"/>
            <a:ext cx="4572000" cy="521208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If point BETWEEN two contour lines…estimate</a:t>
            </a:r>
          </a:p>
          <a:p>
            <a:endParaRPr lang="en-US" sz="3600" dirty="0" smtClean="0"/>
          </a:p>
          <a:p>
            <a:r>
              <a:rPr lang="en-US" sz="3600" dirty="0" smtClean="0"/>
              <a:t>If point </a:t>
            </a:r>
            <a:r>
              <a:rPr lang="en-US" sz="3600" dirty="0" smtClean="0"/>
              <a:t>is </a:t>
            </a:r>
            <a:r>
              <a:rPr lang="en-US" sz="3600" dirty="0" smtClean="0"/>
              <a:t>the PEAK of mountain…estimate</a:t>
            </a:r>
          </a:p>
          <a:p>
            <a:endParaRPr lang="en-US" sz="3600" dirty="0" smtClean="0"/>
          </a:p>
          <a:p>
            <a:r>
              <a:rPr lang="en-US" sz="3600" dirty="0" smtClean="0"/>
              <a:t>Rivers…always flow with gravity (downward)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6386" name="Picture 2" descr="http://www.rollanet.org/~conorw/cwome/hahatonka_topo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0"/>
            <a:ext cx="4267200" cy="701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Topographic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4434840" cy="5105400"/>
          </a:xfrm>
        </p:spPr>
        <p:txBody>
          <a:bodyPr/>
          <a:lstStyle/>
          <a:p>
            <a:r>
              <a:rPr lang="en-US" dirty="0" smtClean="0"/>
              <a:t>Profile = side-view of the land that you are looking at</a:t>
            </a:r>
          </a:p>
          <a:p>
            <a:endParaRPr lang="en-US" dirty="0" smtClean="0"/>
          </a:p>
          <a:p>
            <a:r>
              <a:rPr lang="en-US" dirty="0" smtClean="0"/>
              <a:t>Plot elevation change on GRAPH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Elevation and distance VERY important</a:t>
            </a:r>
          </a:p>
          <a:p>
            <a:r>
              <a:rPr lang="en-US" dirty="0" smtClean="0"/>
              <a:t>Lines close = steep increase/decrease</a:t>
            </a:r>
          </a:p>
          <a:p>
            <a:r>
              <a:rPr lang="en-US" dirty="0" smtClean="0"/>
              <a:t>Lines far = slow increase/decrease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12642" name="Picture 2" descr="http://scioly.org/wiki/images/9/9c/Topoprofi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47800"/>
            <a:ext cx="4572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a Profile for THIS (approximate)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3666" name="Picture 2" descr="http://commons.wvc.edu/rdawes/G101OCL/Basics/tpp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8382000" cy="502920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>
            <a:stCxn id="9" idx="1"/>
          </p:cNvCxnSpPr>
          <p:nvPr/>
        </p:nvCxnSpPr>
        <p:spPr>
          <a:xfrm flipH="1" flipV="1">
            <a:off x="2057400" y="6019800"/>
            <a:ext cx="838200" cy="23083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95600" y="6019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BENCHMARK</a:t>
            </a:r>
            <a:endParaRPr 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1143000"/>
          </a:xfrm>
        </p:spPr>
        <p:txBody>
          <a:bodyPr/>
          <a:lstStyle/>
          <a:p>
            <a:pPr algn="r"/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4495800" cy="6477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For the map on the left, the contour interval is 10m, starting at sea level.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How high is Point A?</a:t>
            </a:r>
          </a:p>
          <a:p>
            <a:endParaRPr lang="en-US" sz="2800" dirty="0" smtClean="0"/>
          </a:p>
          <a:p>
            <a:r>
              <a:rPr lang="en-US" sz="2800" dirty="0" smtClean="0"/>
              <a:t>Which side of the hill is the steepest?  How do you know?</a:t>
            </a:r>
          </a:p>
          <a:p>
            <a:endParaRPr lang="en-US" sz="2800" dirty="0" smtClean="0"/>
          </a:p>
          <a:p>
            <a:r>
              <a:rPr lang="en-US" sz="2800" dirty="0" smtClean="0"/>
              <a:t>Which two points have approx. the same elevation?  How do you know?</a:t>
            </a:r>
            <a:endParaRPr lang="en-US" sz="2800" dirty="0"/>
          </a:p>
        </p:txBody>
      </p:sp>
      <p:pic>
        <p:nvPicPr>
          <p:cNvPr id="91138" name="Picture 2" descr="http://www.ucmp.berkeley.edu/fosrec/images/MetzgerFi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81000"/>
            <a:ext cx="53340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229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Warm Up #1</vt:lpstr>
      <vt:lpstr>Earth Structure</vt:lpstr>
      <vt:lpstr>Topography</vt:lpstr>
      <vt:lpstr>Topography Continued</vt:lpstr>
      <vt:lpstr>Drawing Topographic Profiles</vt:lpstr>
      <vt:lpstr>Draw a Profile for THIS (approximate)</vt:lpstr>
      <vt:lpstr>Quick 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Windows User</dc:creator>
  <cp:lastModifiedBy>Windows User</cp:lastModifiedBy>
  <cp:revision>1</cp:revision>
  <dcterms:created xsi:type="dcterms:W3CDTF">2014-09-10T20:34:56Z</dcterms:created>
  <dcterms:modified xsi:type="dcterms:W3CDTF">2014-09-10T20:35:35Z</dcterms:modified>
</cp:coreProperties>
</file>