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A98B-4E40-4EBD-9974-CDBA6D98462D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EA16-6313-4EB9-9251-31CD688D9E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ai4ub90st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are cities organized?  [if you were to look at most cities from an aerial view, what would they look like?]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are some major problems big cities face today?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you could change one thing about the city of LA what would it be, and why?  More importantly, HOW would you change 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are some of the positives and negatives of freeway dependency? (two each)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87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Racism and Zoning</a:t>
            </a:r>
            <a:br>
              <a:rPr lang="en-US" dirty="0" smtClean="0"/>
            </a:br>
            <a:r>
              <a:rPr lang="en-US" dirty="0" smtClean="0"/>
              <a:t>Why there are “good/bad” parts of cities…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562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Environmental Racism </a:t>
            </a:r>
            <a:r>
              <a:rPr lang="en-US" dirty="0" smtClean="0"/>
              <a:t>– something in the environ w/ racial prejudice</a:t>
            </a:r>
          </a:p>
          <a:p>
            <a:endParaRPr lang="en-US" dirty="0"/>
          </a:p>
          <a:p>
            <a:r>
              <a:rPr lang="en-US" b="1" u="sng" dirty="0" smtClean="0"/>
              <a:t>Redlining</a:t>
            </a:r>
            <a:r>
              <a:rPr lang="en-US" dirty="0" smtClean="0"/>
              <a:t> – designating certain parts of city for minority groups</a:t>
            </a:r>
          </a:p>
          <a:p>
            <a:pPr lvl="1"/>
            <a:r>
              <a:rPr lang="en-US" dirty="0" smtClean="0"/>
              <a:t>Goal: consolidate in one area (ghetto/slum), raise housing prices elsewhere</a:t>
            </a:r>
          </a:p>
          <a:p>
            <a:pPr lvl="1"/>
            <a:r>
              <a:rPr lang="en-US" dirty="0" smtClean="0"/>
              <a:t>No access to supermarkets, jobs, housing loans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Freeway access to certain areas (South Central vs. Beverly Hills)</a:t>
            </a:r>
            <a:endParaRPr lang="en-US" dirty="0"/>
          </a:p>
        </p:txBody>
      </p:sp>
      <p:pic>
        <p:nvPicPr>
          <p:cNvPr id="4100" name="Picture 4" descr="File:Home Owners' Loan Corporation Philadelphia redlining 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76374"/>
            <a:ext cx="3733800" cy="538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50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Urbanism and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5334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Green Urbanism </a:t>
            </a:r>
            <a:r>
              <a:rPr lang="en-US" dirty="0" smtClean="0"/>
              <a:t>– urban planning reducing </a:t>
            </a:r>
            <a:r>
              <a:rPr lang="en-US" dirty="0" err="1" smtClean="0"/>
              <a:t>enviro</a:t>
            </a:r>
            <a:r>
              <a:rPr lang="en-US" dirty="0" smtClean="0"/>
              <a:t>. Impact</a:t>
            </a:r>
          </a:p>
          <a:p>
            <a:endParaRPr lang="en-US" dirty="0"/>
          </a:p>
          <a:p>
            <a:r>
              <a:rPr lang="en-US" dirty="0" smtClean="0"/>
              <a:t>Ideas:</a:t>
            </a:r>
          </a:p>
          <a:p>
            <a:pPr lvl="1"/>
            <a:r>
              <a:rPr lang="en-US" dirty="0" smtClean="0"/>
              <a:t>Varied income housing near city centers/public transit</a:t>
            </a:r>
          </a:p>
          <a:p>
            <a:pPr lvl="1"/>
            <a:r>
              <a:rPr lang="en-US" dirty="0" smtClean="0"/>
              <a:t>Commuting alternatives</a:t>
            </a:r>
          </a:p>
          <a:p>
            <a:pPr lvl="1"/>
            <a:r>
              <a:rPr lang="en-US" dirty="0" smtClean="0"/>
              <a:t>Building up, not out</a:t>
            </a:r>
          </a:p>
          <a:p>
            <a:pPr lvl="1"/>
            <a:r>
              <a:rPr lang="en-US" dirty="0" smtClean="0"/>
              <a:t>Solar power roofs</a:t>
            </a:r>
          </a:p>
          <a:p>
            <a:pPr lvl="1"/>
            <a:r>
              <a:rPr lang="en-US" dirty="0" smtClean="0"/>
              <a:t>More trees in streets (encourage walking)</a:t>
            </a:r>
            <a:endParaRPr lang="en-US" dirty="0"/>
          </a:p>
        </p:txBody>
      </p:sp>
      <p:pic>
        <p:nvPicPr>
          <p:cNvPr id="6146" name="Picture 2" descr="File:Lorategi-hiriaren diagrama 1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95401"/>
            <a:ext cx="4343400" cy="2743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NYC Subway R160A 9237 on the 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346713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2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Jakarta (Indonesia)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29" y="1345096"/>
            <a:ext cx="4843671" cy="55129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Jakarta = </a:t>
            </a:r>
            <a:r>
              <a:rPr lang="en-US" b="1" u="sng" dirty="0" smtClean="0"/>
              <a:t>developing country </a:t>
            </a: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world)</a:t>
            </a:r>
          </a:p>
          <a:p>
            <a:endParaRPr lang="en-US" dirty="0"/>
          </a:p>
          <a:p>
            <a:r>
              <a:rPr lang="en-US" dirty="0" smtClean="0"/>
              <a:t>Sprawling city</a:t>
            </a:r>
          </a:p>
          <a:p>
            <a:endParaRPr lang="en-US" dirty="0"/>
          </a:p>
          <a:p>
            <a:r>
              <a:rPr lang="en-US" dirty="0" smtClean="0"/>
              <a:t>Poor traffic flow (road design = poor)</a:t>
            </a:r>
          </a:p>
          <a:p>
            <a:endParaRPr lang="en-US" dirty="0"/>
          </a:p>
          <a:p>
            <a:r>
              <a:rPr lang="en-US" dirty="0" smtClean="0"/>
              <a:t>Sewage = the local river</a:t>
            </a:r>
          </a:p>
          <a:p>
            <a:pPr lvl="1"/>
            <a:r>
              <a:rPr lang="en-US" dirty="0" smtClean="0"/>
              <a:t>Disease-ridden water source</a:t>
            </a:r>
          </a:p>
          <a:p>
            <a:pPr lvl="1"/>
            <a:endParaRPr lang="en-US" dirty="0"/>
          </a:p>
          <a:p>
            <a:r>
              <a:rPr lang="en-US" dirty="0" smtClean="0"/>
              <a:t>Poor  solid waste management</a:t>
            </a:r>
            <a:endParaRPr lang="en-US" dirty="0"/>
          </a:p>
        </p:txBody>
      </p:sp>
      <p:pic>
        <p:nvPicPr>
          <p:cNvPr id="5122" name="Picture 2" descr="http://www.lonelyplanet.com/maps/asia/indonesia/jakarta/map_of_jak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143000"/>
            <a:ext cx="4232274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ejakartaglobe.com/media/images/medium2/20090724183619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114800"/>
            <a:ext cx="4232274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Talk: Sustainable Cities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http://www.youtube.com/watch?v=Wai4ub90stQ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</a:t>
            </a:r>
            <a:r>
              <a:rPr lang="en-US" dirty="0" smtClean="0"/>
              <a:t>Quiz 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 three reasons why third world countries experience problems in their cities.  Explain what developed countries do to help solve these problems.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would a more dense city ultimately be a better solution than an urban sprawl?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could building a subway system in the greater Los Angeles area be beneficial?  What are the initial problems that one could see?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15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Planning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Revolution…</a:t>
            </a:r>
            <a:br>
              <a:rPr lang="en-US" dirty="0" smtClean="0"/>
            </a:br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Urbanization</a:t>
            </a:r>
            <a:r>
              <a:rPr lang="en-US" dirty="0" smtClean="0"/>
              <a:t> – movement of people from rural to urban areas</a:t>
            </a:r>
          </a:p>
          <a:p>
            <a:pPr lvl="1"/>
            <a:r>
              <a:rPr lang="en-US" dirty="0" smtClean="0"/>
              <a:t>5% in 1850 to 75% in 2010 (in the US)</a:t>
            </a:r>
          </a:p>
          <a:p>
            <a:endParaRPr lang="en-US" dirty="0" smtClean="0"/>
          </a:p>
          <a:p>
            <a:r>
              <a:rPr lang="en-US" dirty="0" smtClean="0"/>
              <a:t>Industrial Revolution – work found in factories</a:t>
            </a:r>
          </a:p>
          <a:p>
            <a:pPr lvl="1"/>
            <a:r>
              <a:rPr lang="en-US" dirty="0" smtClean="0"/>
              <a:t>Focus from farms to cities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Planned developments and zones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Urbanization: Pros and Cons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201896"/>
            <a:ext cx="4495800" cy="4427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access to medical care</a:t>
            </a:r>
          </a:p>
          <a:p>
            <a:r>
              <a:rPr lang="en-US" sz="2800" dirty="0" smtClean="0"/>
              <a:t>Better technology</a:t>
            </a:r>
          </a:p>
          <a:p>
            <a:r>
              <a:rPr lang="en-US" sz="2800" dirty="0" smtClean="0"/>
              <a:t>Convenient</a:t>
            </a:r>
          </a:p>
          <a:p>
            <a:r>
              <a:rPr lang="en-US" sz="2800" dirty="0" smtClean="0"/>
              <a:t>Large numbers of people = more taxes for infrastructure (roads, buildings, etc)</a:t>
            </a:r>
          </a:p>
          <a:p>
            <a:r>
              <a:rPr lang="en-US" sz="2800" dirty="0" smtClean="0"/>
              <a:t>Less land used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0375" cy="4454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Higher impact on land (pollution)</a:t>
            </a:r>
          </a:p>
          <a:p>
            <a:r>
              <a:rPr lang="en-US" sz="2800" dirty="0" smtClean="0"/>
              <a:t>Large wealth gap (poor vs. rich)</a:t>
            </a:r>
          </a:p>
          <a:p>
            <a:r>
              <a:rPr lang="en-US" sz="2800" dirty="0" smtClean="0"/>
              <a:t>More waste to dispose of</a:t>
            </a:r>
          </a:p>
          <a:p>
            <a:r>
              <a:rPr lang="en-US" sz="2800" dirty="0" smtClean="0"/>
              <a:t>More disease, death</a:t>
            </a:r>
          </a:p>
          <a:p>
            <a:r>
              <a:rPr lang="en-US" sz="2800" dirty="0" smtClean="0"/>
              <a:t>Crime rates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City Problems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Overcrowding/Housing</a:t>
            </a:r>
          </a:p>
          <a:p>
            <a:endParaRPr lang="en-US" dirty="0"/>
          </a:p>
          <a:p>
            <a:r>
              <a:rPr lang="en-US" dirty="0" smtClean="0"/>
              <a:t>Traffic</a:t>
            </a:r>
          </a:p>
          <a:p>
            <a:endParaRPr lang="en-US" dirty="0"/>
          </a:p>
          <a:p>
            <a:r>
              <a:rPr lang="en-US" dirty="0" smtClean="0"/>
              <a:t>Sewage Control</a:t>
            </a:r>
          </a:p>
          <a:p>
            <a:endParaRPr lang="en-US" dirty="0" smtClean="0"/>
          </a:p>
          <a:p>
            <a:r>
              <a:rPr lang="en-US" dirty="0" smtClean="0"/>
              <a:t>Waste Disposal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Air Pollution</a:t>
            </a:r>
          </a:p>
          <a:p>
            <a:endParaRPr lang="en-US" dirty="0" smtClean="0"/>
          </a:p>
        </p:txBody>
      </p:sp>
      <p:pic>
        <p:nvPicPr>
          <p:cNvPr id="2052" name="Picture 4" descr="http://s3files.core77.com/blog/images/carbusb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8768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City Design: The Romans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62103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Romans – consolidated city planning</a:t>
            </a:r>
          </a:p>
          <a:p>
            <a:pPr lvl="1"/>
            <a:r>
              <a:rPr lang="en-US" dirty="0" smtClean="0"/>
              <a:t>Grids, blocks with central square</a:t>
            </a:r>
          </a:p>
          <a:p>
            <a:pPr lvl="1"/>
            <a:r>
              <a:rPr lang="en-US" dirty="0" smtClean="0"/>
              <a:t>River flow through city (sewage, drinking,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Aesthetic, Safety, Security, Using space given to fullest</a:t>
            </a:r>
            <a:endParaRPr lang="en-US" dirty="0"/>
          </a:p>
        </p:txBody>
      </p:sp>
      <p:pic>
        <p:nvPicPr>
          <p:cNvPr id="1026" name="Picture 2" descr="File:Piraeus map 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8481"/>
            <a:ext cx="4941093" cy="2273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Jo4DgQ0c69w/TbZPpSgvGCI/AAAAAAAAA7c/e16LwU085-E/s1600/Manhattan-City-Map%25281%252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24384"/>
            <a:ext cx="2857500" cy="7067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29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York vs. 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53340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New York </a:t>
            </a:r>
            <a:r>
              <a:rPr lang="en-US" dirty="0" smtClean="0"/>
              <a:t>– consolidated, dense city</a:t>
            </a:r>
          </a:p>
          <a:p>
            <a:pPr lvl="1"/>
            <a:r>
              <a:rPr lang="en-US" dirty="0" smtClean="0"/>
              <a:t>(+): less transit, easier waste disposal</a:t>
            </a:r>
          </a:p>
          <a:p>
            <a:pPr lvl="1"/>
            <a:r>
              <a:rPr lang="en-US" dirty="0" smtClean="0"/>
              <a:t>(-): overcrowding, increased sickness, concentrated pollution</a:t>
            </a:r>
          </a:p>
          <a:p>
            <a:endParaRPr lang="en-US" dirty="0"/>
          </a:p>
          <a:p>
            <a:r>
              <a:rPr lang="en-US" b="1" u="sng" dirty="0" smtClean="0"/>
              <a:t>Los Angeles </a:t>
            </a:r>
            <a:r>
              <a:rPr lang="en-US" dirty="0" smtClean="0"/>
              <a:t>– spread out, less dense</a:t>
            </a:r>
          </a:p>
          <a:p>
            <a:pPr lvl="1"/>
            <a:r>
              <a:rPr lang="en-US" dirty="0" smtClean="0"/>
              <a:t>(+): less overcrowding, diversity</a:t>
            </a:r>
          </a:p>
          <a:p>
            <a:pPr lvl="1"/>
            <a:r>
              <a:rPr lang="en-US" dirty="0" smtClean="0"/>
              <a:t>(-): more transit, multiple pollution sources, </a:t>
            </a:r>
            <a:endParaRPr lang="en-US" dirty="0"/>
          </a:p>
        </p:txBody>
      </p:sp>
      <p:pic>
        <p:nvPicPr>
          <p:cNvPr id="7172" name="Picture 4" descr="http://www.citylimits.org/assets/images/slideshows/NYC-Skylin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thumb/5/57/LA_Skyline_Mountains2.jpg/320px-LA_Skyline_Mountain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6748"/>
            <a:ext cx="4572000" cy="3061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7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Freeways in LA: 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Interstate Freeway </a:t>
            </a:r>
            <a:r>
              <a:rPr lang="en-US" dirty="0" smtClean="0"/>
              <a:t>– large road passing through various states</a:t>
            </a:r>
          </a:p>
          <a:p>
            <a:endParaRPr lang="en-US" dirty="0"/>
          </a:p>
          <a:p>
            <a:r>
              <a:rPr lang="en-US" dirty="0" smtClean="0"/>
              <a:t>Suburb/Urban connection</a:t>
            </a:r>
          </a:p>
          <a:p>
            <a:pPr lvl="1"/>
            <a:r>
              <a:rPr lang="en-US" dirty="0" smtClean="0"/>
              <a:t>Car dependency</a:t>
            </a:r>
          </a:p>
          <a:p>
            <a:endParaRPr lang="en-US" dirty="0" smtClean="0"/>
          </a:p>
          <a:p>
            <a:r>
              <a:rPr lang="en-US" dirty="0" smtClean="0"/>
              <a:t>More gas stations, parking lots, roads, etc.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443 hours/yr. behind wheel (in US)</a:t>
            </a:r>
          </a:p>
          <a:p>
            <a:pPr lvl="1"/>
            <a:r>
              <a:rPr lang="en-US" dirty="0" smtClean="0"/>
              <a:t>Gas, CO2, life?!?!</a:t>
            </a:r>
            <a:endParaRPr lang="en-US" dirty="0"/>
          </a:p>
        </p:txBody>
      </p:sp>
      <p:pic>
        <p:nvPicPr>
          <p:cNvPr id="8194" name="Picture 2" descr="http://upload.wikimedia.org/wikipedia/commons/e/e7/Interstate_Highway_plan_October_1,_1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osangelespublicrelations.com/wp-content/uploads/2009/09/405-suic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56" y="3886200"/>
            <a:ext cx="4608443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5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 and Suburbanization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Urban Spraw</a:t>
            </a:r>
            <a:r>
              <a:rPr lang="en-US" dirty="0" smtClean="0"/>
              <a:t>l – more spread out city</a:t>
            </a:r>
          </a:p>
          <a:p>
            <a:pPr lvl="1"/>
            <a:r>
              <a:rPr lang="en-US" dirty="0" smtClean="0"/>
              <a:t>Goal: prevent overcrowding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Suburbanization</a:t>
            </a:r>
            <a:r>
              <a:rPr lang="en-US" dirty="0" smtClean="0"/>
              <a:t> – more land per person outside the city (1950s boom in US)</a:t>
            </a:r>
          </a:p>
          <a:p>
            <a:pPr lvl="1"/>
            <a:r>
              <a:rPr lang="en-US" dirty="0" smtClean="0"/>
              <a:t>Goal: escape city life, more space/privacy</a:t>
            </a:r>
          </a:p>
          <a:p>
            <a:pPr lvl="1"/>
            <a:endParaRPr lang="en-US" dirty="0"/>
          </a:p>
          <a:p>
            <a:r>
              <a:rPr lang="en-US" dirty="0" smtClean="0"/>
              <a:t>more land/resources required</a:t>
            </a:r>
          </a:p>
          <a:p>
            <a:r>
              <a:rPr lang="en-US" dirty="0"/>
              <a:t>c</a:t>
            </a:r>
            <a:r>
              <a:rPr lang="en-US" dirty="0" smtClean="0"/>
              <a:t>ar dependency (fossil fuels, CO2 levels)</a:t>
            </a:r>
          </a:p>
          <a:p>
            <a:r>
              <a:rPr lang="en-US" dirty="0"/>
              <a:t>m</a:t>
            </a:r>
            <a:r>
              <a:rPr lang="en-US" dirty="0" smtClean="0"/>
              <a:t>ore traffic/air pollution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8853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Warm Up #8</vt:lpstr>
      <vt:lpstr>Urban Planning</vt:lpstr>
      <vt:lpstr>Industrial Revolution… URBANIZATION</vt:lpstr>
      <vt:lpstr>Urbanization: Pros and Cons</vt:lpstr>
      <vt:lpstr>Major City Problems</vt:lpstr>
      <vt:lpstr>City Design: The Romans</vt:lpstr>
      <vt:lpstr>New York vs. LA</vt:lpstr>
      <vt:lpstr>Freeways in LA: A Closer Look</vt:lpstr>
      <vt:lpstr>Urban Sprawl and Suburbanization</vt:lpstr>
      <vt:lpstr>Environmental Racism and Zoning Why there are “good/bad” parts of cities…</vt:lpstr>
      <vt:lpstr>Green Urbanism and Improvements</vt:lpstr>
      <vt:lpstr>Comparison: Jakarta (Indonesia)</vt:lpstr>
      <vt:lpstr>TED Talk: Sustainable Cities</vt:lpstr>
      <vt:lpstr>Quick Quiz #3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#8</dc:title>
  <dc:creator>Windows User</dc:creator>
  <cp:lastModifiedBy>Windows User</cp:lastModifiedBy>
  <cp:revision>1</cp:revision>
  <dcterms:created xsi:type="dcterms:W3CDTF">2014-10-22T17:35:51Z</dcterms:created>
  <dcterms:modified xsi:type="dcterms:W3CDTF">2014-10-22T17:36:22Z</dcterms:modified>
</cp:coreProperties>
</file>