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C0D918-FFF7-4A3D-93E8-3CA5F3F62F56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9D6-0B54-4038-9F5F-4EA533D59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0D422-9D2B-4054-B623-68D808E99660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4B2D38-8A02-465C-8636-F0151BB9F4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19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St. Helens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645920"/>
            <a:ext cx="4267200" cy="4907280"/>
          </a:xfrm>
        </p:spPr>
        <p:txBody>
          <a:bodyPr>
            <a:normAutofit/>
          </a:bodyPr>
          <a:lstStyle/>
          <a:p>
            <a:r>
              <a:rPr lang="en-US" dirty="0" smtClean="0"/>
              <a:t>Washington State</a:t>
            </a:r>
          </a:p>
          <a:p>
            <a:pPr lvl="1"/>
            <a:r>
              <a:rPr lang="en-US" dirty="0" smtClean="0"/>
              <a:t>Series of Earthquakes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Eruption = mountain </a:t>
            </a:r>
            <a:r>
              <a:rPr lang="en-US" dirty="0" smtClean="0"/>
              <a:t>landslide</a:t>
            </a:r>
          </a:p>
          <a:p>
            <a:r>
              <a:rPr lang="en-US" b="1" u="sng" dirty="0" err="1" smtClean="0"/>
              <a:t>Lahar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Ash and gas = increased soil erosion, destroyed ecosystems, killed 57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46238"/>
            <a:ext cx="41148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67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 Pinatubo: </a:t>
            </a:r>
            <a:br>
              <a:rPr lang="en-US" dirty="0" smtClean="0"/>
            </a:br>
            <a:r>
              <a:rPr lang="en-US" dirty="0" smtClean="0"/>
              <a:t>The Honey-Badger Volcano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645920"/>
            <a:ext cx="4648200" cy="4983480"/>
          </a:xfrm>
        </p:spPr>
        <p:txBody>
          <a:bodyPr>
            <a:normAutofit/>
          </a:bodyPr>
          <a:lstStyle/>
          <a:p>
            <a:r>
              <a:rPr lang="en-US" dirty="0" smtClean="0"/>
              <a:t>June, 1991 – Philippines</a:t>
            </a:r>
          </a:p>
          <a:p>
            <a:endParaRPr lang="en-US" dirty="0" smtClean="0"/>
          </a:p>
          <a:p>
            <a:r>
              <a:rPr lang="en-US" dirty="0" smtClean="0"/>
              <a:t>Eruption = 18 mill. tons of SO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Largest ever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Ash spread all over Earth</a:t>
            </a:r>
          </a:p>
          <a:p>
            <a:pPr lvl="1"/>
            <a:r>
              <a:rPr lang="en-US" dirty="0" smtClean="0"/>
              <a:t>Increased Sun reflection</a:t>
            </a:r>
          </a:p>
          <a:p>
            <a:pPr lvl="1"/>
            <a:r>
              <a:rPr lang="en-US" dirty="0" smtClean="0"/>
              <a:t>Earth temp. lowered 2oF for 3 years!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829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92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Krakatoa</a:t>
            </a:r>
            <a:r>
              <a:rPr lang="en-US" dirty="0" smtClean="0"/>
              <a:t> = </a:t>
            </a:r>
            <a:r>
              <a:rPr lang="en-US" dirty="0" err="1" smtClean="0"/>
              <a:t>Baller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645920"/>
            <a:ext cx="4495800" cy="4907280"/>
          </a:xfrm>
        </p:spPr>
        <p:txBody>
          <a:bodyPr>
            <a:normAutofit/>
          </a:bodyPr>
          <a:lstStyle/>
          <a:p>
            <a:r>
              <a:rPr lang="en-US" dirty="0" smtClean="0"/>
              <a:t>Indonesia – most active volcanoes</a:t>
            </a:r>
          </a:p>
          <a:p>
            <a:endParaRPr lang="en-US" dirty="0" smtClean="0"/>
          </a:p>
          <a:p>
            <a:r>
              <a:rPr lang="en-US" dirty="0" smtClean="0"/>
              <a:t>1883 Eruption</a:t>
            </a:r>
          </a:p>
          <a:p>
            <a:pPr lvl="1"/>
            <a:r>
              <a:rPr lang="en-US" dirty="0" smtClean="0"/>
              <a:t>Loudest sound ever recorded (3,000 miles)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36,000-120,000 deaths</a:t>
            </a:r>
          </a:p>
          <a:p>
            <a:endParaRPr lang="en-US" dirty="0" smtClean="0"/>
          </a:p>
          <a:p>
            <a:r>
              <a:rPr lang="en-US" dirty="0" smtClean="0"/>
              <a:t>Wiped out entire island!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713" y="1371600"/>
            <a:ext cx="39512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14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Jobs Near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645920"/>
            <a:ext cx="4495800" cy="48310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Volcanologist</a:t>
            </a:r>
            <a:r>
              <a:rPr lang="en-US" dirty="0" smtClean="0"/>
              <a:t> – studies volcanic activity</a:t>
            </a:r>
          </a:p>
          <a:p>
            <a:endParaRPr lang="en-US" dirty="0" smtClean="0"/>
          </a:p>
          <a:p>
            <a:r>
              <a:rPr lang="en-US" b="1" u="sng" dirty="0" smtClean="0"/>
              <a:t>Sulfur Mining </a:t>
            </a:r>
            <a:r>
              <a:rPr lang="en-US" dirty="0" smtClean="0"/>
              <a:t>– cutting pieces of sulfur (yellow)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Ijen</a:t>
            </a:r>
            <a:r>
              <a:rPr lang="en-US" dirty="0" smtClean="0"/>
              <a:t> (Indonesia)</a:t>
            </a:r>
          </a:p>
          <a:p>
            <a:pPr lvl="1"/>
            <a:r>
              <a:rPr lang="en-US" dirty="0" smtClean="0"/>
              <a:t>12 mile hike, carry 200 lbs</a:t>
            </a:r>
          </a:p>
          <a:p>
            <a:pPr lvl="1"/>
            <a:r>
              <a:rPr lang="en-US" dirty="0" smtClean="0"/>
              <a:t>$6 / day</a:t>
            </a:r>
          </a:p>
          <a:p>
            <a:pPr lvl="1"/>
            <a:r>
              <a:rPr lang="en-US" dirty="0" smtClean="0"/>
              <a:t>Protection = bandanas over mouth/nose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41910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37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 Plates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800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Convection Currents</a:t>
            </a:r>
            <a:r>
              <a:rPr lang="en-US" dirty="0" smtClean="0"/>
              <a:t> – uneven heating of Earth = shifting of </a:t>
            </a:r>
            <a:r>
              <a:rPr lang="en-US" dirty="0" err="1" smtClean="0"/>
              <a:t>asthenosphere</a:t>
            </a:r>
            <a:endParaRPr lang="en-US" dirty="0" smtClean="0"/>
          </a:p>
          <a:p>
            <a:pPr lvl="1"/>
            <a:r>
              <a:rPr lang="en-US" dirty="0" smtClean="0"/>
              <a:t>How wind works!</a:t>
            </a:r>
          </a:p>
          <a:p>
            <a:endParaRPr lang="en-US" dirty="0" smtClean="0"/>
          </a:p>
          <a:p>
            <a:r>
              <a:rPr lang="en-US" i="1" dirty="0" err="1" smtClean="0"/>
              <a:t>Subduction</a:t>
            </a:r>
            <a:r>
              <a:rPr lang="en-US" dirty="0" smtClean="0"/>
              <a:t> = cooler magma falling toward Earth’s core</a:t>
            </a:r>
          </a:p>
          <a:p>
            <a:endParaRPr lang="en-US" dirty="0" smtClean="0"/>
          </a:p>
          <a:p>
            <a:r>
              <a:rPr lang="en-US" i="1" dirty="0" smtClean="0"/>
              <a:t>Mid-Ocean</a:t>
            </a:r>
            <a:r>
              <a:rPr lang="en-US" dirty="0" smtClean="0"/>
              <a:t> </a:t>
            </a:r>
            <a:r>
              <a:rPr lang="en-US" i="1" dirty="0" smtClean="0"/>
              <a:t>Ridges</a:t>
            </a:r>
            <a:r>
              <a:rPr lang="en-US" dirty="0" smtClean="0"/>
              <a:t> = warmer magma rising to Earth’s surface </a:t>
            </a:r>
            <a:endParaRPr lang="en-US" dirty="0"/>
          </a:p>
        </p:txBody>
      </p:sp>
      <p:pic>
        <p:nvPicPr>
          <p:cNvPr id="2050" name="Picture 2" descr="http://www.windows2universe.org/earth/images/convec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1148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brary.thinkquest.org/C003124/images/conv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148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Cycle Review: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458200" cy="45262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Igneous</a:t>
            </a:r>
            <a:r>
              <a:rPr lang="en-US" dirty="0" smtClean="0"/>
              <a:t> – magma cooling (granite, basalt)</a:t>
            </a:r>
          </a:p>
          <a:p>
            <a:pPr lvl="1"/>
            <a:r>
              <a:rPr lang="en-US" dirty="0" smtClean="0"/>
              <a:t>Majority of rocks on EARTH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Metamorphic</a:t>
            </a:r>
            <a:r>
              <a:rPr lang="en-US" dirty="0" smtClean="0"/>
              <a:t> – heat and pressure (coal)</a:t>
            </a:r>
          </a:p>
          <a:p>
            <a:endParaRPr lang="en-US" dirty="0" smtClean="0"/>
          </a:p>
          <a:p>
            <a:r>
              <a:rPr lang="en-US" b="1" u="sng" dirty="0" smtClean="0"/>
              <a:t>Sedimentary</a:t>
            </a:r>
            <a:r>
              <a:rPr lang="en-US" dirty="0" smtClean="0"/>
              <a:t> – sediment (particles) compacting</a:t>
            </a:r>
          </a:p>
          <a:p>
            <a:pPr lvl="1"/>
            <a:r>
              <a:rPr lang="en-US" dirty="0" smtClean="0"/>
              <a:t>Majority of rocks on Earth’s SURFACE</a:t>
            </a:r>
          </a:p>
          <a:p>
            <a:pPr lvl="1"/>
            <a:r>
              <a:rPr lang="en-US" dirty="0" smtClean="0"/>
              <a:t>FOSSILS found in these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23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Convergent 	vs.		 Divergent</a:t>
            </a:r>
            <a:endParaRPr lang="en-US" dirty="0"/>
          </a:p>
        </p:txBody>
      </p:sp>
      <p:pic>
        <p:nvPicPr>
          <p:cNvPr id="7" name="Content Placeholder 6" descr="Divergent Plate Boundary (APES)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4038600" cy="2662238"/>
          </a:xfrm>
        </p:spPr>
      </p:pic>
      <p:pic>
        <p:nvPicPr>
          <p:cNvPr id="6" name="Content Placeholder 5" descr="Convergent Plate Boundary (APES)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038600" cy="2646363"/>
          </a:xfrm>
        </p:spPr>
      </p:pic>
      <p:sp>
        <p:nvSpPr>
          <p:cNvPr id="8" name="TextBox 7"/>
          <p:cNvSpPr txBox="1"/>
          <p:nvPr/>
        </p:nvSpPr>
        <p:spPr>
          <a:xfrm>
            <a:off x="457200" y="43434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Convergent</a:t>
            </a:r>
            <a:r>
              <a:rPr lang="en-US" sz="2000" dirty="0" smtClean="0"/>
              <a:t> – two plates push together (make mountains)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Subduction</a:t>
            </a:r>
            <a:r>
              <a:rPr lang="en-US" sz="2000" dirty="0" smtClean="0"/>
              <a:t> Zone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Pressure pushes up magma </a:t>
            </a:r>
            <a:r>
              <a:rPr lang="en-US" sz="2000" dirty="0" smtClean="0">
                <a:sym typeface="Wingdings" pitchFamily="2" charset="2"/>
              </a:rPr>
              <a:t> volcanoes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Divergent</a:t>
            </a:r>
            <a:r>
              <a:rPr lang="en-US" sz="2000" dirty="0" smtClean="0"/>
              <a:t>– two plates push away from each other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Fissure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Magma cooling </a:t>
            </a:r>
            <a:r>
              <a:rPr lang="en-US" sz="2000" dirty="0" smtClean="0">
                <a:sym typeface="Wingdings" pitchFamily="2" charset="2"/>
              </a:rPr>
              <a:t> oceanic ridges and rift valleys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1550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645920"/>
            <a:ext cx="43434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95% = </a:t>
            </a:r>
            <a:r>
              <a:rPr lang="en-US" dirty="0" err="1" smtClean="0"/>
              <a:t>subduction</a:t>
            </a:r>
            <a:r>
              <a:rPr lang="en-US" dirty="0" smtClean="0"/>
              <a:t> zones &amp; fissures</a:t>
            </a:r>
          </a:p>
          <a:p>
            <a:endParaRPr lang="en-US" dirty="0" smtClean="0"/>
          </a:p>
          <a:p>
            <a:r>
              <a:rPr lang="en-US" dirty="0" smtClean="0"/>
              <a:t>5% = “</a:t>
            </a:r>
            <a:r>
              <a:rPr lang="en-US" b="1" u="sng" dirty="0" smtClean="0"/>
              <a:t>hot spots</a:t>
            </a:r>
            <a:r>
              <a:rPr lang="en-US" dirty="0" smtClean="0"/>
              <a:t>” – magma close to surface</a:t>
            </a:r>
          </a:p>
          <a:p>
            <a:endParaRPr lang="en-US" dirty="0" smtClean="0"/>
          </a:p>
          <a:p>
            <a:r>
              <a:rPr lang="en-US" i="1" dirty="0" smtClean="0"/>
              <a:t>Produce</a:t>
            </a:r>
            <a:r>
              <a:rPr lang="en-US" dirty="0" smtClean="0"/>
              <a:t>: </a:t>
            </a:r>
            <a:r>
              <a:rPr lang="en-US" dirty="0" smtClean="0"/>
              <a:t>lava, </a:t>
            </a:r>
            <a:r>
              <a:rPr lang="en-US" b="1" u="sng" dirty="0" err="1" smtClean="0"/>
              <a:t>pyroclastic</a:t>
            </a:r>
            <a:r>
              <a:rPr lang="en-US" b="1" u="sng" dirty="0" smtClean="0"/>
              <a:t> particles </a:t>
            </a:r>
            <a:r>
              <a:rPr lang="en-US" dirty="0" smtClean="0"/>
              <a:t>(ash), toxic gases (sulfur-based)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66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Volcanic Cones</a:t>
            </a:r>
            <a:endParaRPr lang="en-US" dirty="0"/>
          </a:p>
        </p:txBody>
      </p:sp>
      <p:pic>
        <p:nvPicPr>
          <p:cNvPr id="3074" name="Picture 2" descr="http://cosee-central-gom.org/seascholars/lesson_plans/galapagos%20cdp/volcanodia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86128"/>
            <a:ext cx="5410200" cy="421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Sulfur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645920"/>
            <a:ext cx="4495800" cy="521208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Sulfur</a:t>
            </a:r>
            <a:r>
              <a:rPr lang="en-US" dirty="0" smtClean="0"/>
              <a:t> – mostly in rocks/oceans (magma)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Release:</a:t>
            </a:r>
          </a:p>
          <a:p>
            <a:r>
              <a:rPr lang="en-US" dirty="0" smtClean="0"/>
              <a:t>Volcanoes &amp; vents (SO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Oceans (sulfates)</a:t>
            </a:r>
          </a:p>
          <a:p>
            <a:r>
              <a:rPr lang="en-US" dirty="0" smtClean="0"/>
              <a:t>Factories (H</a:t>
            </a:r>
            <a:r>
              <a:rPr lang="en-US" baseline="-25000" dirty="0" smtClean="0"/>
              <a:t>2</a:t>
            </a:r>
            <a:r>
              <a:rPr lang="en-US" dirty="0" smtClean="0"/>
              <a:t>S) - coal</a:t>
            </a:r>
          </a:p>
          <a:p>
            <a:r>
              <a:rPr lang="en-US" dirty="0" smtClean="0"/>
              <a:t>Acid Rain (sulfuric acid)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Absorbed (Sulfur sinks):</a:t>
            </a:r>
            <a:endParaRPr lang="en-US" dirty="0" smtClean="0"/>
          </a:p>
          <a:p>
            <a:r>
              <a:rPr lang="en-US" dirty="0" smtClean="0"/>
              <a:t>Plants &amp; soil (SO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Oceans (SO</a:t>
            </a:r>
            <a:r>
              <a:rPr lang="en-US" baseline="-25000" dirty="0" smtClean="0"/>
              <a:t>2</a:t>
            </a:r>
            <a:r>
              <a:rPr lang="en-US" dirty="0" smtClean="0"/>
              <a:t>, sulfates)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4196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33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2400" y="1645920"/>
            <a:ext cx="4495800" cy="52120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Magma chamber </a:t>
            </a:r>
            <a:r>
              <a:rPr lang="en-US" dirty="0" smtClean="0"/>
              <a:t>– where magma is stored</a:t>
            </a:r>
          </a:p>
          <a:p>
            <a:endParaRPr lang="en-US" dirty="0" smtClean="0"/>
          </a:p>
          <a:p>
            <a:r>
              <a:rPr lang="en-US" b="1" u="sng" dirty="0" smtClean="0"/>
              <a:t>Conduit</a:t>
            </a:r>
            <a:r>
              <a:rPr lang="en-US" dirty="0" smtClean="0"/>
              <a:t> – pipe where magma runs up</a:t>
            </a:r>
          </a:p>
          <a:p>
            <a:endParaRPr lang="en-US" dirty="0" smtClean="0"/>
          </a:p>
          <a:p>
            <a:r>
              <a:rPr lang="en-US" b="1" u="sng" dirty="0" smtClean="0"/>
              <a:t>Vent </a:t>
            </a:r>
            <a:r>
              <a:rPr lang="en-US" dirty="0" smtClean="0"/>
              <a:t>– where magma exits volcano (as lava)</a:t>
            </a:r>
          </a:p>
          <a:p>
            <a:endParaRPr lang="en-US" dirty="0" smtClean="0"/>
          </a:p>
          <a:p>
            <a:r>
              <a:rPr lang="en-US" b="1" u="sng" dirty="0" err="1" smtClean="0"/>
              <a:t>Pyroclastic</a:t>
            </a:r>
            <a:r>
              <a:rPr lang="en-US" b="1" u="sng" dirty="0" smtClean="0"/>
              <a:t> flow </a:t>
            </a:r>
            <a:r>
              <a:rPr lang="en-US" dirty="0" smtClean="0"/>
              <a:t>– ash cloud post eruption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30480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conduit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3048000"/>
            <a:ext cx="152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Secondary vent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5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Volcanoes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Active</a:t>
            </a:r>
            <a:r>
              <a:rPr lang="en-US" dirty="0" smtClean="0">
                <a:solidFill>
                  <a:schemeClr val="bg1"/>
                </a:solidFill>
              </a:rPr>
              <a:t> – regularly erupting volcanoes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Less dangerous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Kilauea</a:t>
            </a:r>
            <a:r>
              <a:rPr lang="en-US" dirty="0" smtClean="0">
                <a:solidFill>
                  <a:schemeClr val="bg1"/>
                </a:solidFill>
              </a:rPr>
              <a:t> (Hawaii) – gentle magma flow</a:t>
            </a:r>
          </a:p>
          <a:p>
            <a:pPr lvl="1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Dormant</a:t>
            </a:r>
            <a:r>
              <a:rPr lang="en-US" dirty="0" smtClean="0">
                <a:solidFill>
                  <a:schemeClr val="bg1"/>
                </a:solidFill>
              </a:rPr>
              <a:t> – usually inactive volcano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Dangerous (pressure)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Mount St. Helens</a:t>
            </a:r>
          </a:p>
          <a:p>
            <a:pPr lvl="1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Extinct</a:t>
            </a:r>
            <a:r>
              <a:rPr lang="en-US" dirty="0" smtClean="0">
                <a:solidFill>
                  <a:schemeClr val="bg1"/>
                </a:solidFill>
              </a:rPr>
              <a:t> – no longer an active volcano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410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Volcanoes</vt:lpstr>
      <vt:lpstr>Why do the Plates move?</vt:lpstr>
      <vt:lpstr>Rock Cycle Review: Part III</vt:lpstr>
      <vt:lpstr>Convergent  vs.   Divergent</vt:lpstr>
      <vt:lpstr>Volcanoes</vt:lpstr>
      <vt:lpstr>Types of Volcanic Cones</vt:lpstr>
      <vt:lpstr>Sulfur Cycle</vt:lpstr>
      <vt:lpstr>Volcano Anatomy</vt:lpstr>
      <vt:lpstr>Types of Volcanoes</vt:lpstr>
      <vt:lpstr>Mount St. Helens</vt:lpstr>
      <vt:lpstr>Mount Pinatubo:  The Honey-Badger Volcano</vt:lpstr>
      <vt:lpstr>Krakatoa = Baller.</vt:lpstr>
      <vt:lpstr>Jobs Near Volcanoes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Windows User</dc:creator>
  <cp:lastModifiedBy>Windows User</cp:lastModifiedBy>
  <cp:revision>1</cp:revision>
  <dcterms:created xsi:type="dcterms:W3CDTF">2014-09-30T16:24:43Z</dcterms:created>
  <dcterms:modified xsi:type="dcterms:W3CDTF">2014-09-30T16:25:26Z</dcterms:modified>
</cp:coreProperties>
</file>