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71" r:id="rId8"/>
    <p:sldId id="264" r:id="rId9"/>
    <p:sldId id="265" r:id="rId10"/>
    <p:sldId id="266" r:id="rId11"/>
    <p:sldId id="268" r:id="rId12"/>
    <p:sldId id="269" r:id="rId13"/>
    <p:sldId id="270" r:id="rId14"/>
    <p:sldId id="263" r:id="rId15"/>
    <p:sldId id="272"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39A8F4-1F47-4C87-8EE8-7F1BE1E155A8}"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F8641-F865-4D53-8A64-C10C1E43829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9A8F4-1F47-4C87-8EE8-7F1BE1E155A8}"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F8641-F865-4D53-8A64-C10C1E43829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9A8F4-1F47-4C87-8EE8-7F1BE1E155A8}"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F8641-F865-4D53-8A64-C10C1E43829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9A8F4-1F47-4C87-8EE8-7F1BE1E155A8}"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F8641-F865-4D53-8A64-C10C1E43829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39A8F4-1F47-4C87-8EE8-7F1BE1E155A8}"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F8641-F865-4D53-8A64-C10C1E43829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39A8F4-1F47-4C87-8EE8-7F1BE1E155A8}" type="datetimeFigureOut">
              <a:rPr lang="en-US" smtClean="0"/>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F8641-F865-4D53-8A64-C10C1E43829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39A8F4-1F47-4C87-8EE8-7F1BE1E155A8}" type="datetimeFigureOut">
              <a:rPr lang="en-US" smtClean="0"/>
              <a:t>8/21/2014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EF8641-F865-4D53-8A64-C10C1E43829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39A8F4-1F47-4C87-8EE8-7F1BE1E155A8}" type="datetimeFigureOut">
              <a:rPr lang="en-US" smtClean="0"/>
              <a:t>8/21/2014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EF8641-F865-4D53-8A64-C10C1E43829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9A8F4-1F47-4C87-8EE8-7F1BE1E155A8}" type="datetimeFigureOut">
              <a:rPr lang="en-US" smtClean="0"/>
              <a:t>8/21/2014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EF8641-F865-4D53-8A64-C10C1E43829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39A8F4-1F47-4C87-8EE8-7F1BE1E155A8}" type="datetimeFigureOut">
              <a:rPr lang="en-US" smtClean="0"/>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F8641-F865-4D53-8A64-C10C1E43829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39A8F4-1F47-4C87-8EE8-7F1BE1E155A8}" type="datetimeFigureOut">
              <a:rPr lang="en-US" smtClean="0"/>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F8641-F865-4D53-8A64-C10C1E43829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9A8F4-1F47-4C87-8EE8-7F1BE1E155A8}" type="datetimeFigureOut">
              <a:rPr lang="en-US" smtClean="0"/>
              <a:t>8/21/2014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F8641-F865-4D53-8A64-C10C1E43829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#2</a:t>
            </a:r>
            <a:endParaRPr lang="en-US" dirty="0"/>
          </a:p>
        </p:txBody>
      </p:sp>
      <p:sp>
        <p:nvSpPr>
          <p:cNvPr id="3" name="Content Placeholder 2"/>
          <p:cNvSpPr>
            <a:spLocks noGrp="1"/>
          </p:cNvSpPr>
          <p:nvPr>
            <p:ph idx="1"/>
          </p:nvPr>
        </p:nvSpPr>
        <p:spPr>
          <a:xfrm>
            <a:off x="457200" y="1600200"/>
            <a:ext cx="8382000" cy="4876800"/>
          </a:xfrm>
        </p:spPr>
        <p:txBody>
          <a:bodyPr>
            <a:normAutofit/>
          </a:bodyPr>
          <a:lstStyle/>
          <a:p>
            <a:pPr>
              <a:buNone/>
            </a:pPr>
            <a:r>
              <a:rPr lang="en-US" dirty="0" smtClean="0"/>
              <a:t>I have observed that caffeine has a profound effect on my students’ test scores.  </a:t>
            </a:r>
            <a:endParaRPr lang="en-US" sz="2400" dirty="0" smtClean="0"/>
          </a:p>
          <a:p>
            <a:r>
              <a:rPr lang="en-US" sz="2800" dirty="0" smtClean="0"/>
              <a:t>Design an experiment to test the effects of caffeinated coffee on test scores.  INCLUDE ANYTHING you think is relevant.  Remember, be thorough.</a:t>
            </a:r>
          </a:p>
          <a:p>
            <a:pPr>
              <a:buNone/>
            </a:pPr>
            <a:endParaRPr lang="en-US" sz="2800" dirty="0"/>
          </a:p>
          <a:p>
            <a:pPr>
              <a:buNone/>
            </a:pPr>
            <a:endParaRPr lang="en-US" sz="2800" dirty="0" smtClean="0"/>
          </a:p>
          <a:p>
            <a:r>
              <a:rPr lang="en-US" sz="2800" dirty="0" smtClean="0"/>
              <a:t>Also, </a:t>
            </a:r>
            <a:r>
              <a:rPr lang="en-US" dirty="0"/>
              <a:t>d</a:t>
            </a:r>
            <a:r>
              <a:rPr lang="en-US" dirty="0" smtClean="0"/>
              <a:t>escribe experimental results that would lead you to reject your hypothesis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aphicFrame>
        <p:nvGraphicFramePr>
          <p:cNvPr id="4098" name="Object 2"/>
          <p:cNvGraphicFramePr>
            <a:graphicFrameLocks noChangeAspect="1"/>
          </p:cNvGraphicFramePr>
          <p:nvPr/>
        </p:nvGraphicFramePr>
        <p:xfrm>
          <a:off x="0" y="0"/>
          <a:ext cx="9144000" cy="6858000"/>
        </p:xfrm>
        <a:graphic>
          <a:graphicData uri="http://schemas.openxmlformats.org/presentationml/2006/ole">
            <p:oleObj spid="_x0000_s2050" name="Slide" r:id="rId3" imgW="4571923" imgH="3428908" progId="PowerPoint.Slide.8">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graphicFrame>
        <p:nvGraphicFramePr>
          <p:cNvPr id="5122" name="Object 2"/>
          <p:cNvGraphicFramePr>
            <a:graphicFrameLocks noChangeAspect="1"/>
          </p:cNvGraphicFramePr>
          <p:nvPr/>
        </p:nvGraphicFramePr>
        <p:xfrm>
          <a:off x="0" y="0"/>
          <a:ext cx="9144000" cy="6858000"/>
        </p:xfrm>
        <a:graphic>
          <a:graphicData uri="http://schemas.openxmlformats.org/presentationml/2006/ole">
            <p:oleObj spid="_x0000_s3074" name="Slide" r:id="rId3" imgW="4571923" imgH="3428908" progId="PowerPoint.Slide.8">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6146" name="Object 2"/>
          <p:cNvGraphicFramePr>
            <a:graphicFrameLocks noChangeAspect="1"/>
          </p:cNvGraphicFramePr>
          <p:nvPr/>
        </p:nvGraphicFramePr>
        <p:xfrm>
          <a:off x="0" y="0"/>
          <a:ext cx="9144000" cy="6858000"/>
        </p:xfrm>
        <a:graphic>
          <a:graphicData uri="http://schemas.openxmlformats.org/presentationml/2006/ole">
            <p:oleObj spid="_x0000_s4098" name="Slide" r:id="rId3" imgW="4571923" imgH="3428908" progId="PowerPoint.Slide.8">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solidFill>
                  <a:srgbClr val="FF0000"/>
                </a:solidFill>
              </a:rPr>
              <a:t>WITH NUMBERS WAY BIGGER THAN 1</a:t>
            </a:r>
          </a:p>
          <a:p>
            <a:endParaRPr lang="en-US" dirty="0" smtClean="0"/>
          </a:p>
          <a:p>
            <a:r>
              <a:rPr lang="en-US" dirty="0" smtClean="0"/>
              <a:t>MOVE DECIMAL TO THE LEFT</a:t>
            </a:r>
          </a:p>
          <a:p>
            <a:r>
              <a:rPr lang="en-US" dirty="0" smtClean="0"/>
              <a:t>n VALUE WILL BE A POSITIVE NUMBER</a:t>
            </a:r>
          </a:p>
          <a:p>
            <a:endParaRPr lang="en-US" dirty="0" smtClean="0"/>
          </a:p>
          <a:p>
            <a:pPr>
              <a:buNone/>
            </a:pPr>
            <a:r>
              <a:rPr lang="en-US" b="1" dirty="0" smtClean="0">
                <a:solidFill>
                  <a:srgbClr val="FF0000"/>
                </a:solidFill>
              </a:rPr>
              <a:t>WITH NUMBERS WAY SMALLER THAN 1</a:t>
            </a:r>
          </a:p>
          <a:p>
            <a:endParaRPr lang="en-US" dirty="0" smtClean="0"/>
          </a:p>
          <a:p>
            <a:r>
              <a:rPr lang="en-US" dirty="0" smtClean="0"/>
              <a:t>MOVE DECIMAL TO THE RIGHT</a:t>
            </a:r>
          </a:p>
          <a:p>
            <a:r>
              <a:rPr lang="en-US" dirty="0" smtClean="0"/>
              <a:t>n VALUE WILL BE A NEGATIVE NUMBER</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APES Question: Metric System</a:t>
            </a:r>
            <a:br>
              <a:rPr lang="en-US" dirty="0" smtClean="0"/>
            </a:br>
            <a:r>
              <a:rPr lang="en-US" dirty="0" smtClean="0"/>
              <a:t>2014 Exam</a:t>
            </a:r>
            <a:endParaRPr lang="en-US" dirty="0"/>
          </a:p>
        </p:txBody>
      </p:sp>
      <p:sp>
        <p:nvSpPr>
          <p:cNvPr id="8" name="Content Placeholder 7"/>
          <p:cNvSpPr>
            <a:spLocks noGrp="1"/>
          </p:cNvSpPr>
          <p:nvPr>
            <p:ph idx="1"/>
          </p:nvPr>
        </p:nvSpPr>
        <p:spPr>
          <a:xfrm>
            <a:off x="0" y="1600200"/>
            <a:ext cx="9144000" cy="5257800"/>
          </a:xfrm>
        </p:spPr>
        <p:txBody>
          <a:bodyPr>
            <a:normAutofit/>
          </a:bodyPr>
          <a:lstStyle/>
          <a:p>
            <a:r>
              <a:rPr lang="en-US" sz="2800" i="1" dirty="0" smtClean="0"/>
              <a:t>The shopping center’s parking lot is 200 meters long and 100 meters wide. </a:t>
            </a:r>
          </a:p>
          <a:p>
            <a:endParaRPr lang="en-US" sz="2800" i="1" dirty="0"/>
          </a:p>
          <a:p>
            <a:pPr>
              <a:buNone/>
            </a:pPr>
            <a:r>
              <a:rPr lang="en-US" sz="3600" i="1" dirty="0" smtClean="0"/>
              <a:t> </a:t>
            </a:r>
            <a:r>
              <a:rPr lang="en-US" sz="3600" dirty="0" smtClean="0"/>
              <a:t>Calculate the volume of water (in m</a:t>
            </a:r>
            <a:r>
              <a:rPr lang="en-US" sz="3600" baseline="30000" dirty="0" smtClean="0"/>
              <a:t>3</a:t>
            </a:r>
            <a:r>
              <a:rPr lang="en-US" sz="3600" dirty="0" smtClean="0"/>
              <a:t>) that runs off the parking lot after a 5 cm rainfall.</a:t>
            </a:r>
          </a:p>
          <a:p>
            <a:pPr>
              <a:buNone/>
            </a:pPr>
            <a:endParaRPr lang="en-US" sz="2800" dirty="0"/>
          </a:p>
          <a:p>
            <a:pPr>
              <a:buNone/>
            </a:pPr>
            <a:endParaRPr lang="en-US" sz="2800" i="1" dirty="0"/>
          </a:p>
          <a:p>
            <a:pPr>
              <a:buNone/>
            </a:pPr>
            <a:endParaRPr lang="en-US" sz="2800" i="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APES Question: Metric System</a:t>
            </a:r>
            <a:br>
              <a:rPr lang="en-US" dirty="0" smtClean="0"/>
            </a:br>
            <a:r>
              <a:rPr lang="en-US" dirty="0" smtClean="0"/>
              <a:t>2014 Exam</a:t>
            </a:r>
            <a:endParaRPr lang="en-US" dirty="0"/>
          </a:p>
        </p:txBody>
      </p:sp>
      <p:sp>
        <p:nvSpPr>
          <p:cNvPr id="3" name="Content Placeholder 2"/>
          <p:cNvSpPr>
            <a:spLocks noGrp="1"/>
          </p:cNvSpPr>
          <p:nvPr>
            <p:ph idx="1"/>
          </p:nvPr>
        </p:nvSpPr>
        <p:spPr>
          <a:xfrm>
            <a:off x="0" y="1600200"/>
            <a:ext cx="8991600" cy="5257800"/>
          </a:xfrm>
        </p:spPr>
        <p:txBody>
          <a:bodyPr>
            <a:normAutofit fontScale="92500"/>
          </a:bodyPr>
          <a:lstStyle/>
          <a:p>
            <a:r>
              <a:rPr lang="en-US" i="1" dirty="0" smtClean="0"/>
              <a:t>The shopping center’s parking lot is 200 meters long and 100 meters wide. </a:t>
            </a:r>
          </a:p>
          <a:p>
            <a:r>
              <a:rPr lang="en-US" i="1" dirty="0" smtClean="0"/>
              <a:t>Fremont has an area of 10 km</a:t>
            </a:r>
            <a:r>
              <a:rPr lang="en-US" i="1" baseline="30000" dirty="0" smtClean="0"/>
              <a:t>2</a:t>
            </a:r>
          </a:p>
          <a:p>
            <a:r>
              <a:rPr lang="en-US" i="1" dirty="0" smtClean="0"/>
              <a:t>Impervious surfaces cover 20 percent of Fremont’s area. </a:t>
            </a:r>
          </a:p>
          <a:p>
            <a:endParaRPr lang="en-US" i="1" dirty="0"/>
          </a:p>
          <a:p>
            <a:pPr>
              <a:buNone/>
            </a:pPr>
            <a:r>
              <a:rPr lang="en-US" dirty="0" smtClean="0"/>
              <a:t>Calculate the volume of storm-water runoff (in m</a:t>
            </a:r>
            <a:r>
              <a:rPr lang="en-US" baseline="30000" dirty="0" smtClean="0"/>
              <a:t>3</a:t>
            </a:r>
            <a:r>
              <a:rPr lang="en-US" dirty="0" smtClean="0"/>
              <a:t>) generated in all of Fremont by the 5 cm rainfall event. </a:t>
            </a:r>
          </a:p>
          <a:p>
            <a:pPr>
              <a:buNone/>
            </a:pPr>
            <a:r>
              <a:rPr lang="en-US" dirty="0" smtClean="0"/>
              <a:t>Assume that only the impervious surfaces generate runoff.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Warm Up #4</a:t>
            </a:r>
            <a:endParaRPr lang="en-US" dirty="0"/>
          </a:p>
        </p:txBody>
      </p:sp>
      <p:sp>
        <p:nvSpPr>
          <p:cNvPr id="3" name="Content Placeholder 2"/>
          <p:cNvSpPr>
            <a:spLocks noGrp="1"/>
          </p:cNvSpPr>
          <p:nvPr>
            <p:ph idx="1"/>
          </p:nvPr>
        </p:nvSpPr>
        <p:spPr>
          <a:xfrm>
            <a:off x="0" y="838200"/>
            <a:ext cx="9144000" cy="6019800"/>
          </a:xfrm>
        </p:spPr>
        <p:txBody>
          <a:bodyPr>
            <a:normAutofit fontScale="85000" lnSpcReduction="20000"/>
          </a:bodyPr>
          <a:lstStyle/>
          <a:p>
            <a:pPr>
              <a:buNone/>
            </a:pPr>
            <a:r>
              <a:rPr lang="en-US" i="1" dirty="0" smtClean="0"/>
              <a:t>This question compares standard internal combustion engine (ICE) cars to new electric vehicles (BEV).</a:t>
            </a:r>
            <a:endParaRPr lang="en-US" i="1" dirty="0" smtClean="0"/>
          </a:p>
          <a:p>
            <a:pPr>
              <a:buNone/>
            </a:pPr>
            <a:endParaRPr lang="en-US" dirty="0"/>
          </a:p>
          <a:p>
            <a:pPr>
              <a:buNone/>
            </a:pPr>
            <a:r>
              <a:rPr lang="en-US" b="1" dirty="0" smtClean="0"/>
              <a:t>The charger supplies energy to the BEV battery at an average rate of 4.0 kilowatts (kW) and fully charges the BEV battery in 7.0 hours. The car will run for 100 miles on a full charge. The cost of electricity is $0.11 per kilowatt-hour (kWh). </a:t>
            </a:r>
          </a:p>
          <a:p>
            <a:pPr>
              <a:buNone/>
            </a:pPr>
            <a:endParaRPr lang="en-US" dirty="0" smtClean="0"/>
          </a:p>
          <a:p>
            <a:r>
              <a:rPr lang="en-US" dirty="0" smtClean="0"/>
              <a:t> </a:t>
            </a:r>
            <a:r>
              <a:rPr lang="en-US" dirty="0" smtClean="0"/>
              <a:t>Assume that the fuel efficiency of the ICE vehicle is 25 miles per gallon (mpg) and that gasoline costs $3.75 per gallon (gal). Calculate the cost of gasoline per mile for an ICE car. </a:t>
            </a:r>
          </a:p>
          <a:p>
            <a:endParaRPr lang="en-US" dirty="0" smtClean="0"/>
          </a:p>
          <a:p>
            <a:r>
              <a:rPr lang="en-US" dirty="0" smtClean="0"/>
              <a:t>Calculate the cost of the electricity to fully charge the BEV battery. Assume that the battery is not charged to begin with.</a:t>
            </a:r>
          </a:p>
          <a:p>
            <a:pPr>
              <a:buNone/>
            </a:pPr>
            <a:r>
              <a:rPr lang="en-US" dirty="0" smtClean="0"/>
              <a:t> </a:t>
            </a:r>
          </a:p>
          <a:p>
            <a:r>
              <a:rPr lang="en-US" dirty="0" smtClean="0"/>
              <a:t> Calculate the cost of electricity per mile to drive the BEV.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Graphing and Metric System</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 Question</a:t>
            </a:r>
            <a:br>
              <a:rPr lang="en-US" dirty="0" smtClean="0"/>
            </a:br>
            <a:r>
              <a:rPr lang="en-US" dirty="0" smtClean="0"/>
              <a:t>2008 AP Exam</a:t>
            </a:r>
            <a:endParaRPr lang="en-US" dirty="0"/>
          </a:p>
        </p:txBody>
      </p:sp>
      <p:graphicFrame>
        <p:nvGraphicFramePr>
          <p:cNvPr id="4" name="Content Placeholder 3"/>
          <p:cNvGraphicFramePr>
            <a:graphicFrameLocks noGrp="1"/>
          </p:cNvGraphicFramePr>
          <p:nvPr>
            <p:ph idx="1"/>
          </p:nvPr>
        </p:nvGraphicFramePr>
        <p:xfrm>
          <a:off x="381000" y="1524000"/>
          <a:ext cx="8305801" cy="1280160"/>
        </p:xfrm>
        <a:graphic>
          <a:graphicData uri="http://schemas.openxmlformats.org/drawingml/2006/table">
            <a:tbl>
              <a:tblPr firstRow="1" bandRow="1">
                <a:tableStyleId>{5C22544A-7EE6-4342-B048-85BDC9FD1C3A}</a:tableStyleId>
              </a:tblPr>
              <a:tblGrid>
                <a:gridCol w="1186543"/>
                <a:gridCol w="1186543"/>
                <a:gridCol w="1186543"/>
                <a:gridCol w="1186543"/>
                <a:gridCol w="1186543"/>
                <a:gridCol w="1186543"/>
                <a:gridCol w="1186543"/>
              </a:tblGrid>
              <a:tr h="457200">
                <a:tc>
                  <a:txBody>
                    <a:bodyPr/>
                    <a:lstStyle/>
                    <a:p>
                      <a:r>
                        <a:rPr lang="en-US" sz="3600" b="1" i="1" dirty="0" smtClean="0"/>
                        <a:t>Year</a:t>
                      </a:r>
                      <a:endParaRPr lang="en-US" sz="3600" b="1" i="1" dirty="0"/>
                    </a:p>
                  </a:txBody>
                  <a:tcPr/>
                </a:tc>
                <a:tc>
                  <a:txBody>
                    <a:bodyPr/>
                    <a:lstStyle/>
                    <a:p>
                      <a:r>
                        <a:rPr lang="en-US" sz="3600" dirty="0" smtClean="0"/>
                        <a:t>1950</a:t>
                      </a:r>
                      <a:endParaRPr lang="en-US" sz="3600" dirty="0"/>
                    </a:p>
                  </a:txBody>
                  <a:tcPr/>
                </a:tc>
                <a:tc>
                  <a:txBody>
                    <a:bodyPr/>
                    <a:lstStyle/>
                    <a:p>
                      <a:r>
                        <a:rPr lang="en-US" sz="3600" dirty="0" smtClean="0"/>
                        <a:t>1960</a:t>
                      </a:r>
                      <a:endParaRPr lang="en-US" sz="3600" dirty="0"/>
                    </a:p>
                  </a:txBody>
                  <a:tcPr/>
                </a:tc>
                <a:tc>
                  <a:txBody>
                    <a:bodyPr/>
                    <a:lstStyle/>
                    <a:p>
                      <a:r>
                        <a:rPr lang="en-US" sz="3600" dirty="0" smtClean="0"/>
                        <a:t>1970</a:t>
                      </a:r>
                      <a:endParaRPr lang="en-US" sz="3600" dirty="0"/>
                    </a:p>
                  </a:txBody>
                  <a:tcPr/>
                </a:tc>
                <a:tc>
                  <a:txBody>
                    <a:bodyPr/>
                    <a:lstStyle/>
                    <a:p>
                      <a:r>
                        <a:rPr lang="en-US" sz="3600" dirty="0" smtClean="0"/>
                        <a:t>1980</a:t>
                      </a:r>
                      <a:endParaRPr lang="en-US" sz="3600" dirty="0"/>
                    </a:p>
                  </a:txBody>
                  <a:tcPr/>
                </a:tc>
                <a:tc>
                  <a:txBody>
                    <a:bodyPr/>
                    <a:lstStyle/>
                    <a:p>
                      <a:r>
                        <a:rPr lang="en-US" sz="3600" dirty="0" smtClean="0"/>
                        <a:t>1990</a:t>
                      </a:r>
                      <a:endParaRPr lang="en-US" sz="3600" dirty="0"/>
                    </a:p>
                  </a:txBody>
                  <a:tcPr/>
                </a:tc>
                <a:tc>
                  <a:txBody>
                    <a:bodyPr/>
                    <a:lstStyle/>
                    <a:p>
                      <a:r>
                        <a:rPr lang="en-US" sz="3600" dirty="0" smtClean="0"/>
                        <a:t>2000</a:t>
                      </a:r>
                      <a:endParaRPr lang="en-US" sz="3600" dirty="0"/>
                    </a:p>
                  </a:txBody>
                  <a:tcPr/>
                </a:tc>
              </a:tr>
              <a:tr h="457200">
                <a:tc>
                  <a:txBody>
                    <a:bodyPr/>
                    <a:lstStyle/>
                    <a:p>
                      <a:r>
                        <a:rPr lang="en-US" sz="3600" b="1" i="1" dirty="0" smtClean="0"/>
                        <a:t>TFR</a:t>
                      </a:r>
                      <a:endParaRPr lang="en-US" sz="3600" b="1" i="1" dirty="0"/>
                    </a:p>
                  </a:txBody>
                  <a:tcPr/>
                </a:tc>
                <a:tc>
                  <a:txBody>
                    <a:bodyPr/>
                    <a:lstStyle/>
                    <a:p>
                      <a:r>
                        <a:rPr lang="en-US" sz="3600" dirty="0" smtClean="0"/>
                        <a:t>5.0</a:t>
                      </a:r>
                      <a:endParaRPr lang="en-US" sz="3600" dirty="0"/>
                    </a:p>
                  </a:txBody>
                  <a:tcPr/>
                </a:tc>
                <a:tc>
                  <a:txBody>
                    <a:bodyPr/>
                    <a:lstStyle/>
                    <a:p>
                      <a:r>
                        <a:rPr lang="en-US" sz="3600" dirty="0" smtClean="0"/>
                        <a:t>4.9</a:t>
                      </a:r>
                      <a:endParaRPr lang="en-US" sz="3600" dirty="0"/>
                    </a:p>
                  </a:txBody>
                  <a:tcPr/>
                </a:tc>
                <a:tc>
                  <a:txBody>
                    <a:bodyPr/>
                    <a:lstStyle/>
                    <a:p>
                      <a:r>
                        <a:rPr lang="en-US" sz="3600" dirty="0" smtClean="0"/>
                        <a:t>4.7</a:t>
                      </a:r>
                      <a:endParaRPr lang="en-US" sz="3600" dirty="0"/>
                    </a:p>
                  </a:txBody>
                  <a:tcPr/>
                </a:tc>
                <a:tc>
                  <a:txBody>
                    <a:bodyPr/>
                    <a:lstStyle/>
                    <a:p>
                      <a:r>
                        <a:rPr lang="en-US" sz="3600" dirty="0" smtClean="0"/>
                        <a:t>3.7</a:t>
                      </a:r>
                      <a:endParaRPr lang="en-US" sz="3600" dirty="0"/>
                    </a:p>
                  </a:txBody>
                  <a:tcPr/>
                </a:tc>
                <a:tc>
                  <a:txBody>
                    <a:bodyPr/>
                    <a:lstStyle/>
                    <a:p>
                      <a:r>
                        <a:rPr lang="en-US" sz="3600" dirty="0" smtClean="0"/>
                        <a:t>3.4</a:t>
                      </a:r>
                      <a:endParaRPr lang="en-US" sz="3600" dirty="0"/>
                    </a:p>
                  </a:txBody>
                  <a:tcPr/>
                </a:tc>
                <a:tc>
                  <a:txBody>
                    <a:bodyPr/>
                    <a:lstStyle/>
                    <a:p>
                      <a:r>
                        <a:rPr lang="en-US" sz="3600" dirty="0" smtClean="0"/>
                        <a:t>3.0</a:t>
                      </a:r>
                      <a:endParaRPr lang="en-US" sz="3600" dirty="0"/>
                    </a:p>
                  </a:txBody>
                  <a:tcPr/>
                </a:tc>
              </a:tr>
            </a:tbl>
          </a:graphicData>
        </a:graphic>
      </p:graphicFrame>
      <p:sp>
        <p:nvSpPr>
          <p:cNvPr id="5" name="TextBox 4"/>
          <p:cNvSpPr txBox="1"/>
          <p:nvPr/>
        </p:nvSpPr>
        <p:spPr>
          <a:xfrm>
            <a:off x="0" y="3318570"/>
            <a:ext cx="9144000" cy="3539430"/>
          </a:xfrm>
          <a:prstGeom prst="rect">
            <a:avLst/>
          </a:prstGeom>
          <a:noFill/>
        </p:spPr>
        <p:txBody>
          <a:bodyPr wrap="square" rtlCol="0">
            <a:spAutoFit/>
          </a:bodyPr>
          <a:lstStyle/>
          <a:p>
            <a:r>
              <a:rPr lang="en-US" sz="3200" dirty="0" smtClean="0"/>
              <a:t>Create a graph of the data table above.  Have years in your X-axis and Total Fertility Rate (TFR) as your Y-axis.</a:t>
            </a:r>
          </a:p>
          <a:p>
            <a:endParaRPr lang="en-US" sz="3200" dirty="0"/>
          </a:p>
          <a:p>
            <a:r>
              <a:rPr lang="en-US" sz="3200" dirty="0" smtClean="0"/>
              <a:t>Identify and discuss TWO causes for the trend you are seeing in your graph between time and Total Fertility Rate. (The TFR is a global estimate).</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 Essentials</a:t>
            </a:r>
            <a:endParaRPr lang="en-US" dirty="0"/>
          </a:p>
        </p:txBody>
      </p:sp>
      <p:sp>
        <p:nvSpPr>
          <p:cNvPr id="3" name="Content Placeholder 2"/>
          <p:cNvSpPr>
            <a:spLocks noGrp="1"/>
          </p:cNvSpPr>
          <p:nvPr>
            <p:ph idx="1"/>
          </p:nvPr>
        </p:nvSpPr>
        <p:spPr/>
        <p:txBody>
          <a:bodyPr/>
          <a:lstStyle/>
          <a:p>
            <a:r>
              <a:rPr lang="en-US" dirty="0" smtClean="0"/>
              <a:t>X and Y axis LABELS (title if necessary)</a:t>
            </a:r>
          </a:p>
          <a:p>
            <a:endParaRPr lang="en-US" dirty="0"/>
          </a:p>
          <a:p>
            <a:r>
              <a:rPr lang="en-US" dirty="0" smtClean="0"/>
              <a:t>Zero in bottom left</a:t>
            </a:r>
          </a:p>
          <a:p>
            <a:endParaRPr lang="en-US" dirty="0"/>
          </a:p>
          <a:p>
            <a:r>
              <a:rPr lang="en-US" dirty="0" smtClean="0"/>
              <a:t>Even spacing/increments</a:t>
            </a:r>
          </a:p>
          <a:p>
            <a:endParaRPr lang="en-US" dirty="0"/>
          </a:p>
          <a:p>
            <a:r>
              <a:rPr lang="en-US" dirty="0" smtClean="0"/>
              <a:t>Plot and connect points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AND Discuss</a:t>
            </a:r>
            <a:endParaRPr lang="en-US" dirty="0"/>
          </a:p>
        </p:txBody>
      </p:sp>
      <p:sp>
        <p:nvSpPr>
          <p:cNvPr id="3" name="Content Placeholder 2"/>
          <p:cNvSpPr>
            <a:spLocks noGrp="1"/>
          </p:cNvSpPr>
          <p:nvPr>
            <p:ph idx="1"/>
          </p:nvPr>
        </p:nvSpPr>
        <p:spPr/>
        <p:txBody>
          <a:bodyPr/>
          <a:lstStyle/>
          <a:p>
            <a:r>
              <a:rPr lang="en-US" dirty="0" smtClean="0"/>
              <a:t>Identify – providing an explanation of the trend occurring.</a:t>
            </a:r>
          </a:p>
          <a:p>
            <a:endParaRPr lang="en-US" dirty="0"/>
          </a:p>
          <a:p>
            <a:endParaRPr lang="en-US" dirty="0" smtClean="0"/>
          </a:p>
          <a:p>
            <a:endParaRPr lang="en-US" dirty="0"/>
          </a:p>
          <a:p>
            <a:r>
              <a:rPr lang="en-US" dirty="0" smtClean="0"/>
              <a:t>Discuss – explain WHY the identifier could cause the trend.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For the AP Question</a:t>
            </a:r>
            <a:r>
              <a:rPr lang="en-US" dirty="0" smtClean="0"/>
              <a:t/>
            </a:r>
            <a:br>
              <a:rPr lang="en-US" dirty="0" smtClean="0"/>
            </a:br>
            <a:r>
              <a:rPr lang="en-US" dirty="0" smtClean="0"/>
              <a:t>Trend: The TFR Decreases Over Time…</a:t>
            </a:r>
            <a:endParaRPr lang="en-US" dirty="0"/>
          </a:p>
        </p:txBody>
      </p:sp>
      <p:sp>
        <p:nvSpPr>
          <p:cNvPr id="6" name="Text Placeholder 5"/>
          <p:cNvSpPr>
            <a:spLocks noGrp="1"/>
          </p:cNvSpPr>
          <p:nvPr>
            <p:ph type="body" idx="1"/>
          </p:nvPr>
        </p:nvSpPr>
        <p:spPr/>
        <p:txBody>
          <a:bodyPr/>
          <a:lstStyle/>
          <a:p>
            <a:r>
              <a:rPr lang="en-US" dirty="0" smtClean="0"/>
              <a:t>IDENTIFY</a:t>
            </a:r>
            <a:endParaRPr lang="en-US" dirty="0"/>
          </a:p>
        </p:txBody>
      </p:sp>
      <p:sp>
        <p:nvSpPr>
          <p:cNvPr id="7" name="Content Placeholder 6"/>
          <p:cNvSpPr>
            <a:spLocks noGrp="1"/>
          </p:cNvSpPr>
          <p:nvPr>
            <p:ph sz="half" idx="2"/>
          </p:nvPr>
        </p:nvSpPr>
        <p:spPr>
          <a:xfrm>
            <a:off x="0" y="2174874"/>
            <a:ext cx="3276600" cy="4683125"/>
          </a:xfrm>
        </p:spPr>
        <p:txBody>
          <a:bodyPr/>
          <a:lstStyle/>
          <a:p>
            <a:r>
              <a:rPr lang="en-US" dirty="0" smtClean="0"/>
              <a:t>Birth control</a:t>
            </a:r>
          </a:p>
          <a:p>
            <a:pPr>
              <a:buNone/>
            </a:pPr>
            <a:endParaRPr lang="en-US" dirty="0" smtClean="0"/>
          </a:p>
          <a:p>
            <a:pPr>
              <a:buNone/>
            </a:pPr>
            <a:endParaRPr lang="en-US" dirty="0" smtClean="0"/>
          </a:p>
          <a:p>
            <a:r>
              <a:rPr lang="en-US" dirty="0" smtClean="0"/>
              <a:t>Standard of Living</a:t>
            </a:r>
          </a:p>
          <a:p>
            <a:pPr>
              <a:buNone/>
            </a:pPr>
            <a:endParaRPr lang="en-US" dirty="0"/>
          </a:p>
          <a:p>
            <a:r>
              <a:rPr lang="en-US" dirty="0" smtClean="0"/>
              <a:t>Increased education (women)</a:t>
            </a:r>
          </a:p>
          <a:p>
            <a:pPr>
              <a:buNone/>
            </a:pPr>
            <a:endParaRPr lang="en-US" dirty="0"/>
          </a:p>
          <a:p>
            <a:r>
              <a:rPr lang="en-US" dirty="0" smtClean="0"/>
              <a:t>Urbanization</a:t>
            </a:r>
            <a:endParaRPr lang="en-US" dirty="0"/>
          </a:p>
        </p:txBody>
      </p:sp>
      <p:sp>
        <p:nvSpPr>
          <p:cNvPr id="8" name="Text Placeholder 7"/>
          <p:cNvSpPr>
            <a:spLocks noGrp="1"/>
          </p:cNvSpPr>
          <p:nvPr>
            <p:ph type="body" sz="quarter" idx="3"/>
          </p:nvPr>
        </p:nvSpPr>
        <p:spPr/>
        <p:txBody>
          <a:bodyPr/>
          <a:lstStyle/>
          <a:p>
            <a:r>
              <a:rPr lang="en-US" dirty="0" smtClean="0"/>
              <a:t>DISCUSS</a:t>
            </a:r>
            <a:endParaRPr lang="en-US" dirty="0"/>
          </a:p>
        </p:txBody>
      </p:sp>
      <p:sp>
        <p:nvSpPr>
          <p:cNvPr id="9" name="Content Placeholder 8"/>
          <p:cNvSpPr>
            <a:spLocks noGrp="1"/>
          </p:cNvSpPr>
          <p:nvPr>
            <p:ph sz="quarter" idx="4"/>
          </p:nvPr>
        </p:nvSpPr>
        <p:spPr>
          <a:xfrm>
            <a:off x="3733800" y="2174874"/>
            <a:ext cx="5410199" cy="4683125"/>
          </a:xfrm>
        </p:spPr>
        <p:txBody>
          <a:bodyPr/>
          <a:lstStyle/>
          <a:p>
            <a:r>
              <a:rPr lang="en-US" dirty="0" smtClean="0"/>
              <a:t>Increased accessibility and knowledge of contraceptives decreases births</a:t>
            </a:r>
          </a:p>
          <a:p>
            <a:endParaRPr lang="en-US" dirty="0" smtClean="0"/>
          </a:p>
          <a:p>
            <a:r>
              <a:rPr lang="en-US" dirty="0" smtClean="0"/>
              <a:t>Increased cost of living = less children</a:t>
            </a:r>
            <a:endParaRPr lang="en-US" dirty="0"/>
          </a:p>
          <a:p>
            <a:endParaRPr lang="en-US" dirty="0" smtClean="0"/>
          </a:p>
          <a:p>
            <a:r>
              <a:rPr lang="en-US" dirty="0" smtClean="0"/>
              <a:t>More education = having babies at older age</a:t>
            </a:r>
          </a:p>
          <a:p>
            <a:endParaRPr lang="en-US" dirty="0"/>
          </a:p>
          <a:p>
            <a:r>
              <a:rPr lang="en-US" dirty="0" smtClean="0"/>
              <a:t>Shift from farms to cities = less children required to work</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#3</a:t>
            </a:r>
            <a:endParaRPr lang="en-US" dirty="0"/>
          </a:p>
        </p:txBody>
      </p:sp>
      <p:sp>
        <p:nvSpPr>
          <p:cNvPr id="7" name="Content Placeholder 6"/>
          <p:cNvSpPr>
            <a:spLocks noGrp="1"/>
          </p:cNvSpPr>
          <p:nvPr>
            <p:ph idx="1"/>
          </p:nvPr>
        </p:nvSpPr>
        <p:spPr>
          <a:xfrm>
            <a:off x="228600" y="1295400"/>
            <a:ext cx="8915400" cy="5334000"/>
          </a:xfrm>
        </p:spPr>
        <p:txBody>
          <a:bodyPr>
            <a:normAutofit fontScale="85000" lnSpcReduction="10000"/>
          </a:bodyPr>
          <a:lstStyle/>
          <a:p>
            <a:pPr>
              <a:buNone/>
            </a:pPr>
            <a:r>
              <a:rPr lang="en-US" dirty="0" smtClean="0"/>
              <a:t>Convert:</a:t>
            </a:r>
          </a:p>
          <a:p>
            <a:r>
              <a:rPr lang="en-US" dirty="0" smtClean="0"/>
              <a:t>25 </a:t>
            </a:r>
            <a:r>
              <a:rPr lang="en-US" dirty="0" err="1" smtClean="0"/>
              <a:t>cs</a:t>
            </a:r>
            <a:r>
              <a:rPr lang="en-US" dirty="0" smtClean="0"/>
              <a:t> = ___ ms</a:t>
            </a:r>
          </a:p>
          <a:p>
            <a:r>
              <a:rPr lang="en-US" dirty="0" smtClean="0"/>
              <a:t>500daL = ___ </a:t>
            </a:r>
            <a:r>
              <a:rPr lang="en-US" dirty="0" err="1" smtClean="0"/>
              <a:t>kL</a:t>
            </a:r>
            <a:endParaRPr lang="en-US" dirty="0"/>
          </a:p>
          <a:p>
            <a:r>
              <a:rPr lang="en-US" dirty="0" smtClean="0"/>
              <a:t>60.54 kg = ___ mg?  Place answer in scientific notation.</a:t>
            </a:r>
          </a:p>
          <a:p>
            <a:endParaRPr lang="en-US" dirty="0"/>
          </a:p>
          <a:p>
            <a:r>
              <a:rPr lang="en-US" dirty="0" smtClean="0"/>
              <a:t>Can you think of any OTHER metric units, other than the ones discussed yesterday?  (think really big or really small)</a:t>
            </a:r>
          </a:p>
          <a:p>
            <a:endParaRPr lang="en-US" dirty="0"/>
          </a:p>
          <a:p>
            <a:r>
              <a:rPr lang="en-US" dirty="0" smtClean="0"/>
              <a:t>What do you do with exponents when you are:</a:t>
            </a:r>
          </a:p>
          <a:p>
            <a:pPr lvl="1"/>
            <a:r>
              <a:rPr lang="en-US" dirty="0" smtClean="0"/>
              <a:t>Adding/Subtracting</a:t>
            </a:r>
          </a:p>
          <a:p>
            <a:pPr lvl="1"/>
            <a:r>
              <a:rPr lang="en-US" dirty="0" smtClean="0"/>
              <a:t>Multiplying/Dividing</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Scientific Notation: Your Sig Fig Savior</a:t>
            </a:r>
            <a:endParaRPr lang="en-US" dirty="0"/>
          </a:p>
        </p:txBody>
      </p:sp>
      <p:sp>
        <p:nvSpPr>
          <p:cNvPr id="3" name="Content Placeholder 2"/>
          <p:cNvSpPr>
            <a:spLocks noGrp="1"/>
          </p:cNvSpPr>
          <p:nvPr>
            <p:ph sz="half" idx="1"/>
          </p:nvPr>
        </p:nvSpPr>
        <p:spPr>
          <a:xfrm>
            <a:off x="0" y="1600200"/>
            <a:ext cx="6019800" cy="5486400"/>
          </a:xfrm>
        </p:spPr>
        <p:txBody>
          <a:bodyPr>
            <a:normAutofit/>
          </a:bodyPr>
          <a:lstStyle/>
          <a:p>
            <a:r>
              <a:rPr lang="en-US" b="1" u="sng" dirty="0" smtClean="0"/>
              <a:t>Scientific Notation</a:t>
            </a:r>
            <a:r>
              <a:rPr lang="en-US" dirty="0" smtClean="0"/>
              <a:t> – way of making REALLY big or REALLY small numbers easy to read.</a:t>
            </a:r>
            <a:endParaRPr lang="en-US" dirty="0"/>
          </a:p>
          <a:p>
            <a:r>
              <a:rPr lang="en-US" u="sng" dirty="0" smtClean="0"/>
              <a:t>General Form</a:t>
            </a:r>
            <a:r>
              <a:rPr lang="en-US" dirty="0" smtClean="0"/>
              <a:t>:</a:t>
            </a:r>
            <a:endParaRPr lang="en-US" dirty="0"/>
          </a:p>
          <a:p>
            <a:pPr algn="ctr">
              <a:buNone/>
            </a:pPr>
            <a:r>
              <a:rPr lang="en-US" sz="5400" dirty="0" smtClean="0"/>
              <a:t>M x 10</a:t>
            </a:r>
            <a:r>
              <a:rPr lang="en-US" sz="5400" baseline="30000" dirty="0" smtClean="0"/>
              <a:t>n</a:t>
            </a:r>
          </a:p>
          <a:p>
            <a:pPr algn="ctr">
              <a:buNone/>
            </a:pPr>
            <a:endParaRPr lang="en-US" dirty="0" smtClean="0"/>
          </a:p>
          <a:p>
            <a:r>
              <a:rPr lang="en-US" dirty="0" smtClean="0"/>
              <a:t>M = number </a:t>
            </a:r>
            <a:r>
              <a:rPr lang="en-US" b="1" u="sng" dirty="0" smtClean="0"/>
              <a:t>between 1 and 10</a:t>
            </a:r>
          </a:p>
          <a:p>
            <a:r>
              <a:rPr lang="en-US" dirty="0" smtClean="0"/>
              <a:t>n = number of decimal places you move</a:t>
            </a:r>
            <a:endParaRPr lang="en-US" dirty="0"/>
          </a:p>
        </p:txBody>
      </p:sp>
      <p:pic>
        <p:nvPicPr>
          <p:cNvPr id="7170" name="Picture 2"/>
          <p:cNvPicPr>
            <a:picLocks noGrp="1" noChangeAspect="1" noChangeArrowheads="1"/>
          </p:cNvPicPr>
          <p:nvPr>
            <p:ph sz="half" idx="2"/>
          </p:nvPr>
        </p:nvPicPr>
        <p:blipFill>
          <a:blip r:embed="rId2" cstate="print"/>
          <a:stretch>
            <a:fillRect/>
          </a:stretch>
        </p:blipFill>
        <p:spPr bwMode="auto">
          <a:xfrm>
            <a:off x="5029200" y="2514601"/>
            <a:ext cx="39624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graphicFrame>
        <p:nvGraphicFramePr>
          <p:cNvPr id="2050" name="Object 2"/>
          <p:cNvGraphicFramePr>
            <a:graphicFrameLocks noChangeAspect="1"/>
          </p:cNvGraphicFramePr>
          <p:nvPr>
            <p:ph idx="1"/>
          </p:nvPr>
        </p:nvGraphicFramePr>
        <p:xfrm>
          <a:off x="-34925" y="0"/>
          <a:ext cx="9144000" cy="6856413"/>
        </p:xfrm>
        <a:graphic>
          <a:graphicData uri="http://schemas.openxmlformats.org/presentationml/2006/ole">
            <p:oleObj spid="_x0000_s1026" name="Slide" r:id="rId3" imgW="4119214" imgH="3089120" progId="PowerPoint.Slide.8">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5939</TotalTime>
  <Words>635</Words>
  <Application>Microsoft Office PowerPoint</Application>
  <PresentationFormat>On-screen Show (4:3)</PresentationFormat>
  <Paragraphs>107</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Slide</vt:lpstr>
      <vt:lpstr>Warm Up #2</vt:lpstr>
      <vt:lpstr>Graphing and Metric System</vt:lpstr>
      <vt:lpstr>AP Question 2008 AP Exam</vt:lpstr>
      <vt:lpstr>Graphing Essentials</vt:lpstr>
      <vt:lpstr>Identify AND Discuss</vt:lpstr>
      <vt:lpstr>For the AP Question Trend: The TFR Decreases Over Time…</vt:lpstr>
      <vt:lpstr>Warm Up #3</vt:lpstr>
      <vt:lpstr>Scientific Notation: Your Sig Fig Savior</vt:lpstr>
      <vt:lpstr>Slide 9</vt:lpstr>
      <vt:lpstr>Slide 10</vt:lpstr>
      <vt:lpstr>Slide 11</vt:lpstr>
      <vt:lpstr>Slide 12</vt:lpstr>
      <vt:lpstr>Review:</vt:lpstr>
      <vt:lpstr>APES Question: Metric System 2014 Exam</vt:lpstr>
      <vt:lpstr>APES Question: Metric System 2014 Exam</vt:lpstr>
      <vt:lpstr>Warm Up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 #2</dc:title>
  <dc:creator>Windows User</dc:creator>
  <cp:lastModifiedBy>Windows User</cp:lastModifiedBy>
  <cp:revision>5</cp:revision>
  <dcterms:created xsi:type="dcterms:W3CDTF">2014-08-21T15:19:06Z</dcterms:created>
  <dcterms:modified xsi:type="dcterms:W3CDTF">2014-08-25T18:18:56Z</dcterms:modified>
</cp:coreProperties>
</file>