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46A3-A6D4-488A-89C5-41B34CE34DE9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F22C-91D4-47C9-92D4-2BD6D50B41A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46A3-A6D4-488A-89C5-41B34CE34DE9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F22C-91D4-47C9-92D4-2BD6D50B4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46A3-A6D4-488A-89C5-41B34CE34DE9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F22C-91D4-47C9-92D4-2BD6D50B4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46A3-A6D4-488A-89C5-41B34CE34DE9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F22C-91D4-47C9-92D4-2BD6D50B4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46A3-A6D4-488A-89C5-41B34CE34DE9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F22C-91D4-47C9-92D4-2BD6D50B41A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46A3-A6D4-488A-89C5-41B34CE34DE9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F22C-91D4-47C9-92D4-2BD6D50B4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46A3-A6D4-488A-89C5-41B34CE34DE9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F22C-91D4-47C9-92D4-2BD6D50B4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46A3-A6D4-488A-89C5-41B34CE34DE9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48F22C-91D4-47C9-92D4-2BD6D50B41A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46A3-A6D4-488A-89C5-41B34CE34DE9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F22C-91D4-47C9-92D4-2BD6D50B4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46A3-A6D4-488A-89C5-41B34CE34DE9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948F22C-91D4-47C9-92D4-2BD6D50B4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7C746A3-A6D4-488A-89C5-41B34CE34DE9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F22C-91D4-47C9-92D4-2BD6D50B4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7C746A3-A6D4-488A-89C5-41B34CE34DE9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948F22C-91D4-47C9-92D4-2BD6D50B41A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Toxicology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Toxicology?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r>
              <a:rPr lang="en-US" sz="3200" b="1" u="sng" dirty="0" smtClean="0"/>
              <a:t>Toxicology</a:t>
            </a:r>
            <a:r>
              <a:rPr lang="en-US" sz="3200" dirty="0" smtClean="0"/>
              <a:t> – study of poisonous substances (toxins) and their effects on living organisms</a:t>
            </a:r>
          </a:p>
          <a:p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Types of Toxins</a:t>
            </a:r>
          </a:p>
          <a:p>
            <a:pPr lvl="1"/>
            <a:r>
              <a:rPr lang="en-US" sz="2800" b="1" u="sng" dirty="0" smtClean="0"/>
              <a:t>Allergens</a:t>
            </a:r>
            <a:r>
              <a:rPr lang="en-US" sz="2800" dirty="0" smtClean="0"/>
              <a:t> – immune system</a:t>
            </a:r>
          </a:p>
          <a:p>
            <a:pPr lvl="1"/>
            <a:r>
              <a:rPr lang="en-US" sz="2800" b="1" u="sng" dirty="0" smtClean="0"/>
              <a:t>Neurotoxins</a:t>
            </a:r>
            <a:r>
              <a:rPr lang="en-US" sz="2800" dirty="0" smtClean="0"/>
              <a:t> – nervous system</a:t>
            </a:r>
          </a:p>
          <a:p>
            <a:pPr lvl="1"/>
            <a:r>
              <a:rPr lang="en-US" sz="2800" b="1" u="sng" dirty="0" smtClean="0"/>
              <a:t>Mutagens</a:t>
            </a:r>
            <a:r>
              <a:rPr lang="en-US" sz="2800" dirty="0" smtClean="0"/>
              <a:t> – alter DNA</a:t>
            </a:r>
          </a:p>
          <a:p>
            <a:pPr lvl="1"/>
            <a:r>
              <a:rPr lang="en-US" sz="2800" b="1" u="sng" dirty="0" err="1" smtClean="0"/>
              <a:t>Teratogens</a:t>
            </a:r>
            <a:r>
              <a:rPr lang="en-US" sz="2800" dirty="0" smtClean="0"/>
              <a:t> – alter embryo</a:t>
            </a:r>
          </a:p>
          <a:p>
            <a:pPr lvl="1"/>
            <a:r>
              <a:rPr lang="en-US" sz="2800" b="1" u="sng" dirty="0" smtClean="0"/>
              <a:t>Endocrine Disruptors </a:t>
            </a:r>
            <a:r>
              <a:rPr lang="en-US" sz="2800" dirty="0" smtClean="0"/>
              <a:t>– alter hormones (testosterone)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Toxicity Measured?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267200" cy="5257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LD</a:t>
            </a:r>
            <a:r>
              <a:rPr lang="en-US" b="1" u="sng" baseline="-25000" dirty="0" smtClean="0"/>
              <a:t>50</a:t>
            </a:r>
            <a:r>
              <a:rPr lang="en-US" dirty="0" smtClean="0"/>
              <a:t> – amount of substance it takes to kill 50% testing population</a:t>
            </a:r>
          </a:p>
          <a:p>
            <a:endParaRPr lang="en-US" dirty="0" smtClean="0"/>
          </a:p>
          <a:p>
            <a:r>
              <a:rPr lang="en-US" dirty="0" smtClean="0"/>
              <a:t>Dosage Response Curve</a:t>
            </a:r>
          </a:p>
          <a:p>
            <a:pPr lvl="1"/>
            <a:r>
              <a:rPr lang="en-US" dirty="0" smtClean="0"/>
              <a:t>Logarithmic (upward curve)</a:t>
            </a:r>
          </a:p>
          <a:p>
            <a:pPr lvl="1"/>
            <a:r>
              <a:rPr lang="en-US" dirty="0" smtClean="0"/>
              <a:t>Logarithms = a function of 10 (like </a:t>
            </a:r>
            <a:r>
              <a:rPr lang="en-US" dirty="0" err="1" smtClean="0"/>
              <a:t>richter</a:t>
            </a:r>
            <a:r>
              <a:rPr lang="en-US" dirty="0" smtClean="0"/>
              <a:t> scale, or pH)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8300" y="1676400"/>
            <a:ext cx="45085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en-US" dirty="0" smtClean="0"/>
              <a:t>Shampoos, Toothpastes, soaps, etc.</a:t>
            </a:r>
          </a:p>
          <a:p>
            <a:pPr lvl="1"/>
            <a:r>
              <a:rPr lang="en-US" dirty="0" smtClean="0"/>
              <a:t>Rats, mice, brine shrimp</a:t>
            </a:r>
          </a:p>
          <a:p>
            <a:endParaRPr lang="en-US" dirty="0" smtClean="0"/>
          </a:p>
          <a:p>
            <a:r>
              <a:rPr lang="en-US" dirty="0" smtClean="0"/>
              <a:t>Cruelty?  Correlation?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Waste and Human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397764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Acute vs. Chronic</a:t>
            </a:r>
          </a:p>
          <a:p>
            <a:r>
              <a:rPr lang="en-US" b="1" u="sng" dirty="0" smtClean="0"/>
              <a:t>Acute</a:t>
            </a:r>
            <a:r>
              <a:rPr lang="en-US" dirty="0" smtClean="0"/>
              <a:t> – sudden, severe, reversible</a:t>
            </a:r>
          </a:p>
          <a:p>
            <a:pPr lvl="1"/>
            <a:r>
              <a:rPr lang="en-US" dirty="0" smtClean="0"/>
              <a:t>Cold, flu</a:t>
            </a:r>
          </a:p>
          <a:p>
            <a:r>
              <a:rPr lang="en-US" b="1" u="sng" dirty="0" smtClean="0"/>
              <a:t>Chronic</a:t>
            </a:r>
            <a:r>
              <a:rPr lang="en-US" dirty="0" smtClean="0"/>
              <a:t> – long-term, dull, irreversible</a:t>
            </a:r>
          </a:p>
          <a:p>
            <a:pPr lvl="1"/>
            <a:r>
              <a:rPr lang="en-US" dirty="0" smtClean="0"/>
              <a:t>Cancer, mercury poison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Dose Response Curve</a:t>
            </a:r>
          </a:p>
          <a:p>
            <a:pPr lvl="1"/>
            <a:r>
              <a:rPr lang="en-US" dirty="0" smtClean="0"/>
              <a:t>LD50 – lethal dose, 50%</a:t>
            </a:r>
          </a:p>
          <a:p>
            <a:pPr lvl="1"/>
            <a:r>
              <a:rPr lang="en-US" dirty="0" smtClean="0"/>
              <a:t>Logarithmic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health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3434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Biomagnification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Carcinogens – cancer-causing</a:t>
            </a:r>
          </a:p>
          <a:p>
            <a:endParaRPr lang="en-US" dirty="0" smtClean="0"/>
          </a:p>
          <a:p>
            <a:r>
              <a:rPr lang="en-US" dirty="0" smtClean="0"/>
              <a:t>High vs. Low Risk?</a:t>
            </a:r>
          </a:p>
          <a:p>
            <a:pPr lvl="1"/>
            <a:r>
              <a:rPr lang="en-US" dirty="0" smtClean="0"/>
              <a:t>Frequency, severity, likeliness of exposure, etc.</a:t>
            </a:r>
          </a:p>
          <a:p>
            <a:endParaRPr lang="en-US" dirty="0" smtClean="0"/>
          </a:p>
          <a:p>
            <a:r>
              <a:rPr lang="en-US" dirty="0" smtClean="0"/>
              <a:t>Risk Assessment &amp; Management</a:t>
            </a:r>
          </a:p>
          <a:p>
            <a:endParaRPr lang="en-US" dirty="0" smtClean="0"/>
          </a:p>
          <a:p>
            <a:r>
              <a:rPr lang="en-US" b="1" u="sng" dirty="0" smtClean="0"/>
              <a:t>Synergism</a:t>
            </a:r>
            <a:r>
              <a:rPr lang="en-US" dirty="0" smtClean="0"/>
              <a:t> – one thing affecting another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 #1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</a:t>
            </a:r>
            <a:r>
              <a:rPr lang="en-US" smtClean="0"/>
              <a:t>are four </a:t>
            </a:r>
            <a:r>
              <a:rPr lang="en-US" dirty="0" smtClean="0"/>
              <a:t>major types of toxins?  Describe what each one does?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does LD50 represent?  What products are being tested like this, and what organisms are being used?  Why?</a:t>
            </a:r>
          </a:p>
          <a:p>
            <a:endParaRPr lang="en-US" dirty="0" smtClean="0"/>
          </a:p>
          <a:p>
            <a:r>
              <a:rPr lang="en-US" dirty="0" smtClean="0"/>
              <a:t>What is the difference between an acute pain and a chronic pain?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</TotalTime>
  <Words>233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Toxicology</vt:lpstr>
      <vt:lpstr>What is Toxicology?</vt:lpstr>
      <vt:lpstr>How is Toxicity Measured?</vt:lpstr>
      <vt:lpstr>Animal Testing</vt:lpstr>
      <vt:lpstr>Waste and Human Health</vt:lpstr>
      <vt:lpstr>Human health Continued</vt:lpstr>
      <vt:lpstr>Quick Quiz #1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Toxicology</dc:title>
  <dc:creator>Graham Lockett</dc:creator>
  <cp:lastModifiedBy>Graham Lockett</cp:lastModifiedBy>
  <cp:revision>1</cp:revision>
  <dcterms:created xsi:type="dcterms:W3CDTF">2015-04-12T18:07:35Z</dcterms:created>
  <dcterms:modified xsi:type="dcterms:W3CDTF">2015-04-12T18:09:30Z</dcterms:modified>
</cp:coreProperties>
</file>