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0"/>
  </p:notesMasterIdLst>
  <p:sldIdLst>
    <p:sldId id="257" r:id="rId2"/>
    <p:sldId id="256" r:id="rId3"/>
    <p:sldId id="258" r:id="rId4"/>
    <p:sldId id="260" r:id="rId5"/>
    <p:sldId id="259" r:id="rId6"/>
    <p:sldId id="261" r:id="rId7"/>
    <p:sldId id="263" r:id="rId8"/>
    <p:sldId id="268" r:id="rId9"/>
    <p:sldId id="310" r:id="rId10"/>
    <p:sldId id="324" r:id="rId11"/>
    <p:sldId id="325" r:id="rId12"/>
    <p:sldId id="326" r:id="rId13"/>
    <p:sldId id="327" r:id="rId14"/>
    <p:sldId id="328" r:id="rId15"/>
    <p:sldId id="329" r:id="rId16"/>
    <p:sldId id="330" r:id="rId17"/>
    <p:sldId id="331" r:id="rId18"/>
    <p:sldId id="332" r:id="rId19"/>
    <p:sldId id="333" r:id="rId20"/>
    <p:sldId id="334" r:id="rId21"/>
    <p:sldId id="335" r:id="rId22"/>
    <p:sldId id="341" r:id="rId23"/>
    <p:sldId id="346" r:id="rId24"/>
    <p:sldId id="349" r:id="rId25"/>
    <p:sldId id="352" r:id="rId26"/>
    <p:sldId id="351" r:id="rId27"/>
    <p:sldId id="353" r:id="rId28"/>
    <p:sldId id="355" r:id="rId29"/>
    <p:sldId id="350" r:id="rId30"/>
    <p:sldId id="357" r:id="rId31"/>
    <p:sldId id="356" r:id="rId32"/>
    <p:sldId id="347" r:id="rId33"/>
    <p:sldId id="348" r:id="rId34"/>
    <p:sldId id="354" r:id="rId35"/>
    <p:sldId id="265" r:id="rId36"/>
    <p:sldId id="266" r:id="rId37"/>
    <p:sldId id="321" r:id="rId38"/>
    <p:sldId id="336" r:id="rId39"/>
    <p:sldId id="337" r:id="rId40"/>
    <p:sldId id="338" r:id="rId41"/>
    <p:sldId id="339" r:id="rId42"/>
    <p:sldId id="340" r:id="rId43"/>
    <p:sldId id="293" r:id="rId44"/>
    <p:sldId id="342" r:id="rId45"/>
    <p:sldId id="278" r:id="rId46"/>
    <p:sldId id="279" r:id="rId47"/>
    <p:sldId id="280" r:id="rId48"/>
    <p:sldId id="273" r:id="rId49"/>
    <p:sldId id="272" r:id="rId50"/>
    <p:sldId id="284" r:id="rId51"/>
    <p:sldId id="287" r:id="rId52"/>
    <p:sldId id="285" r:id="rId53"/>
    <p:sldId id="286" r:id="rId54"/>
    <p:sldId id="344" r:id="rId55"/>
    <p:sldId id="343" r:id="rId56"/>
    <p:sldId id="292" r:id="rId57"/>
    <p:sldId id="301" r:id="rId58"/>
    <p:sldId id="312" r:id="rId59"/>
    <p:sldId id="302" r:id="rId60"/>
    <p:sldId id="304" r:id="rId61"/>
    <p:sldId id="305" r:id="rId62"/>
    <p:sldId id="306" r:id="rId63"/>
    <p:sldId id="303" r:id="rId64"/>
    <p:sldId id="307" r:id="rId65"/>
    <p:sldId id="308" r:id="rId66"/>
    <p:sldId id="309" r:id="rId67"/>
    <p:sldId id="345" r:id="rId68"/>
    <p:sldId id="311" r:id="rId69"/>
    <p:sldId id="290" r:id="rId70"/>
    <p:sldId id="291" r:id="rId71"/>
    <p:sldId id="320" r:id="rId72"/>
    <p:sldId id="313" r:id="rId73"/>
    <p:sldId id="314" r:id="rId74"/>
    <p:sldId id="315" r:id="rId75"/>
    <p:sldId id="316" r:id="rId76"/>
    <p:sldId id="317" r:id="rId77"/>
    <p:sldId id="319" r:id="rId78"/>
    <p:sldId id="318"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658" autoAdjust="0"/>
  </p:normalViewPr>
  <p:slideViewPr>
    <p:cSldViewPr>
      <p:cViewPr>
        <p:scale>
          <a:sx n="70" d="100"/>
          <a:sy n="70" d="100"/>
        </p:scale>
        <p:origin x="-522" y="-90"/>
      </p:cViewPr>
      <p:guideLst>
        <p:guide orient="horz" pos="2160"/>
        <p:guide pos="2880"/>
      </p:guideLst>
    </p:cSldViewPr>
  </p:slideViewPr>
  <p:outlineViewPr>
    <p:cViewPr>
      <p:scale>
        <a:sx n="33" d="100"/>
        <a:sy n="33" d="100"/>
      </p:scale>
      <p:origin x="60" y="28026"/>
    </p:cViewPr>
  </p:outlineViewPr>
  <p:notesTextViewPr>
    <p:cViewPr>
      <p:scale>
        <a:sx n="100" d="100"/>
        <a:sy n="100" d="100"/>
      </p:scale>
      <p:origin x="0" y="0"/>
    </p:cViewPr>
  </p:notesTextViewPr>
  <p:sorterViewPr>
    <p:cViewPr>
      <p:scale>
        <a:sx n="66" d="100"/>
        <a:sy n="66" d="100"/>
      </p:scale>
      <p:origin x="0" y="123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95BD4C-3109-46D0-B959-BEAB89108928}" type="datetimeFigureOut">
              <a:rPr lang="en-US" smtClean="0"/>
              <a:pPr/>
              <a:t>3/25/2015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1B075D-194F-4451-B40F-5836268079C3}" type="slidenum">
              <a:rPr lang="en-US" smtClean="0"/>
              <a:pPr/>
              <a:t>‹#›</a:t>
            </a:fld>
            <a:endParaRPr lang="en-US"/>
          </a:p>
        </p:txBody>
      </p:sp>
    </p:spTree>
    <p:extLst>
      <p:ext uri="{BB962C8B-B14F-4D97-AF65-F5344CB8AC3E}">
        <p14:creationId xmlns="" xmlns:p14="http://schemas.microsoft.com/office/powerpoint/2010/main" val="2406018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224F8D-75F0-41CE-8613-45800901425E}" type="slidenum">
              <a:rPr lang="en-US" smtClean="0"/>
              <a:pPr/>
              <a:t>49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1B075D-194F-4451-B40F-5836268079C3}" type="slidenum">
              <a:rPr lang="en-US" smtClean="0"/>
              <a:pPr/>
              <a:t>58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958F258-01C8-4F39-ADD9-182670AFB10D}" type="datetimeFigureOut">
              <a:rPr lang="en-US" smtClean="0"/>
              <a:pPr/>
              <a:t>3/25/2015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B83D18C-ADA1-4359-9756-15DA98786E1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58F258-01C8-4F39-ADD9-182670AFB10D}" type="datetimeFigureOut">
              <a:rPr lang="en-US" smtClean="0"/>
              <a:pPr/>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3D18C-ADA1-4359-9756-15DA98786E1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58F258-01C8-4F39-ADD9-182670AFB10D}" type="datetimeFigureOut">
              <a:rPr lang="en-US" smtClean="0"/>
              <a:pPr/>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3D18C-ADA1-4359-9756-15DA98786E1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58F258-01C8-4F39-ADD9-182670AFB10D}" type="datetimeFigureOut">
              <a:rPr lang="en-US" smtClean="0"/>
              <a:pPr/>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3D18C-ADA1-4359-9756-15DA98786E1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958F258-01C8-4F39-ADD9-182670AFB10D}" type="datetimeFigureOut">
              <a:rPr lang="en-US" smtClean="0"/>
              <a:pPr/>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3D18C-ADA1-4359-9756-15DA98786E1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958F258-01C8-4F39-ADD9-182670AFB10D}" type="datetimeFigureOut">
              <a:rPr lang="en-US" smtClean="0"/>
              <a:pPr/>
              <a:t>3/25/2015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83D18C-ADA1-4359-9756-15DA98786E1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958F258-01C8-4F39-ADD9-182670AFB10D}" type="datetimeFigureOut">
              <a:rPr lang="en-US" smtClean="0"/>
              <a:pPr/>
              <a:t>3/25/2015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83D18C-ADA1-4359-9756-15DA98786E1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958F258-01C8-4F39-ADD9-182670AFB10D}" type="datetimeFigureOut">
              <a:rPr lang="en-US" smtClean="0"/>
              <a:pPr/>
              <a:t>3/25/2015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83D18C-ADA1-4359-9756-15DA98786E1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58F258-01C8-4F39-ADD9-182670AFB10D}" type="datetimeFigureOut">
              <a:rPr lang="en-US" smtClean="0"/>
              <a:pPr/>
              <a:t>3/25/2015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83D18C-ADA1-4359-9756-15DA98786E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958F258-01C8-4F39-ADD9-182670AFB10D}" type="datetimeFigureOut">
              <a:rPr lang="en-US" smtClean="0"/>
              <a:pPr/>
              <a:t>3/25/2015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83D18C-ADA1-4359-9756-15DA98786E1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958F258-01C8-4F39-ADD9-182670AFB10D}" type="datetimeFigureOut">
              <a:rPr lang="en-US" smtClean="0"/>
              <a:pPr/>
              <a:t>3/25/2015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B83D18C-ADA1-4359-9756-15DA98786E19}"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958F258-01C8-4F39-ADD9-182670AFB10D}" type="datetimeFigureOut">
              <a:rPr lang="en-US" smtClean="0"/>
              <a:pPr/>
              <a:t>3/25/2015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B83D18C-ADA1-4359-9756-15DA98786E19}"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nytimes.com/video/2009/12/16/us/1247466144198/tainted-tap-water.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Warm Up # 1</a:t>
            </a:r>
            <a:endParaRPr lang="en-US" dirty="0"/>
          </a:p>
        </p:txBody>
      </p:sp>
      <p:sp>
        <p:nvSpPr>
          <p:cNvPr id="5" name="Content Placeholder 4"/>
          <p:cNvSpPr>
            <a:spLocks noGrp="1"/>
          </p:cNvSpPr>
          <p:nvPr>
            <p:ph idx="1"/>
          </p:nvPr>
        </p:nvSpPr>
        <p:spPr/>
        <p:txBody>
          <a:bodyPr/>
          <a:lstStyle/>
          <a:p>
            <a:r>
              <a:rPr lang="en-US" dirty="0" smtClean="0"/>
              <a:t>Describe some properties about water (physical description, chemistry, properties it has, etc).</a:t>
            </a:r>
          </a:p>
          <a:p>
            <a:endParaRPr lang="en-US" dirty="0" smtClean="0"/>
          </a:p>
          <a:p>
            <a:endParaRPr lang="en-US" dirty="0" smtClean="0"/>
          </a:p>
          <a:p>
            <a:r>
              <a:rPr lang="en-US" dirty="0" smtClean="0"/>
              <a:t>Name any/all steps of the water cycle (option: represent them in a picture)</a:t>
            </a:r>
          </a:p>
          <a:p>
            <a:endParaRPr lang="en-US" dirty="0" smtClean="0"/>
          </a:p>
          <a:p>
            <a:endParaRPr lang="en-US" dirty="0" smtClean="0"/>
          </a:p>
          <a:p>
            <a:r>
              <a:rPr lang="en-US" dirty="0" smtClean="0"/>
              <a:t>What percentage of water is readily available to drink?</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Warm Up #2</a:t>
            </a:r>
            <a:endParaRPr lang="en-US" dirty="0"/>
          </a:p>
        </p:txBody>
      </p:sp>
      <p:sp>
        <p:nvSpPr>
          <p:cNvPr id="5" name="Content Placeholder 4"/>
          <p:cNvSpPr>
            <a:spLocks noGrp="1"/>
          </p:cNvSpPr>
          <p:nvPr>
            <p:ph idx="1"/>
          </p:nvPr>
        </p:nvSpPr>
        <p:spPr/>
        <p:txBody>
          <a:bodyPr/>
          <a:lstStyle/>
          <a:p>
            <a:r>
              <a:rPr lang="en-US" dirty="0" smtClean="0"/>
              <a:t>Fill in the blanks on the white board (A-E) that depict the water cycle.  Define each of the five terms as well.</a:t>
            </a:r>
          </a:p>
          <a:p>
            <a:endParaRPr lang="en-US" dirty="0" smtClean="0"/>
          </a:p>
          <a:p>
            <a:r>
              <a:rPr lang="en-US" dirty="0" smtClean="0"/>
              <a:t>How do we access groundwater?</a:t>
            </a:r>
          </a:p>
          <a:p>
            <a:endParaRPr lang="en-US" dirty="0" smtClean="0"/>
          </a:p>
          <a:p>
            <a:r>
              <a:rPr lang="en-US" dirty="0" smtClean="0"/>
              <a:t>Water is not evenly distributed amongst the countries, thus wars are fought over it.  Do you think water is worth fighting for?  Why or why not? </a:t>
            </a:r>
            <a:endParaRPr lang="en-US" dirty="0"/>
          </a:p>
        </p:txBody>
      </p:sp>
    </p:spTree>
    <p:extLst>
      <p:ext uri="{BB962C8B-B14F-4D97-AF65-F5344CB8AC3E}">
        <p14:creationId xmlns="" xmlns:p14="http://schemas.microsoft.com/office/powerpoint/2010/main" val="1187064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Water Treatment</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 xmlns:p14="http://schemas.microsoft.com/office/powerpoint/2010/main" val="40397945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How We Get Water</a:t>
            </a:r>
            <a:endParaRPr lang="en-US" dirty="0"/>
          </a:p>
        </p:txBody>
      </p:sp>
      <p:sp>
        <p:nvSpPr>
          <p:cNvPr id="3" name="Content Placeholder 2"/>
          <p:cNvSpPr>
            <a:spLocks noGrp="1"/>
          </p:cNvSpPr>
          <p:nvPr>
            <p:ph idx="1"/>
          </p:nvPr>
        </p:nvSpPr>
        <p:spPr>
          <a:xfrm>
            <a:off x="228600" y="1935480"/>
            <a:ext cx="8686800" cy="4693920"/>
          </a:xfrm>
        </p:spPr>
        <p:txBody>
          <a:bodyPr>
            <a:normAutofit fontScale="92500" lnSpcReduction="10000"/>
          </a:bodyPr>
          <a:lstStyle/>
          <a:p>
            <a:r>
              <a:rPr lang="en-US" dirty="0" smtClean="0"/>
              <a:t>Reminder: .003% water on Earth = </a:t>
            </a:r>
            <a:r>
              <a:rPr lang="en-US" b="1" u="sng" dirty="0" smtClean="0"/>
              <a:t>potable</a:t>
            </a:r>
            <a:r>
              <a:rPr lang="en-US" dirty="0" smtClean="0"/>
              <a:t> (drinkable)</a:t>
            </a:r>
          </a:p>
          <a:p>
            <a:endParaRPr lang="en-US" dirty="0" smtClean="0"/>
          </a:p>
          <a:p>
            <a:pPr>
              <a:buNone/>
            </a:pPr>
            <a:r>
              <a:rPr lang="en-US" dirty="0" smtClean="0"/>
              <a:t>Sources:</a:t>
            </a:r>
          </a:p>
          <a:p>
            <a:r>
              <a:rPr lang="en-US" dirty="0" smtClean="0"/>
              <a:t>Groundwater</a:t>
            </a:r>
          </a:p>
          <a:p>
            <a:r>
              <a:rPr lang="en-US" dirty="0" smtClean="0"/>
              <a:t>Precipitation</a:t>
            </a:r>
          </a:p>
          <a:p>
            <a:r>
              <a:rPr lang="en-US" dirty="0" smtClean="0"/>
              <a:t>Surface water (rivers, streams)</a:t>
            </a:r>
          </a:p>
          <a:p>
            <a:r>
              <a:rPr lang="en-US" dirty="0" smtClean="0"/>
              <a:t>Plants</a:t>
            </a:r>
          </a:p>
          <a:p>
            <a:r>
              <a:rPr lang="en-US" dirty="0" smtClean="0"/>
              <a:t>Sea water</a:t>
            </a:r>
          </a:p>
          <a:p>
            <a:endParaRPr lang="en-US" dirty="0" smtClean="0"/>
          </a:p>
          <a:p>
            <a:r>
              <a:rPr lang="en-US" b="1" u="sng" dirty="0" smtClean="0"/>
              <a:t>Misconception</a:t>
            </a:r>
            <a:r>
              <a:rPr lang="en-US" dirty="0" smtClean="0"/>
              <a:t>: water is not scarce.  Freshwater takes LONG time to replenish naturally.</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5029200" y="2743200"/>
            <a:ext cx="3276600" cy="2457450"/>
          </a:xfrm>
          <a:prstGeom prst="rect">
            <a:avLst/>
          </a:prstGeom>
          <a:noFill/>
          <a:ln w="9525">
            <a:noFill/>
            <a:miter lim="800000"/>
            <a:headEnd/>
            <a:tailEnd/>
          </a:ln>
          <a:effectLst/>
        </p:spPr>
      </p:pic>
    </p:spTree>
    <p:extLst>
      <p:ext uri="{BB962C8B-B14F-4D97-AF65-F5344CB8AC3E}">
        <p14:creationId xmlns="" xmlns:p14="http://schemas.microsoft.com/office/powerpoint/2010/main" val="1175610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Groundwater Revisited</a:t>
            </a:r>
            <a:endParaRPr lang="en-US" dirty="0"/>
          </a:p>
        </p:txBody>
      </p:sp>
      <p:sp>
        <p:nvSpPr>
          <p:cNvPr id="3" name="Content Placeholder 2"/>
          <p:cNvSpPr>
            <a:spLocks noGrp="1"/>
          </p:cNvSpPr>
          <p:nvPr>
            <p:ph sz="half" idx="1"/>
          </p:nvPr>
        </p:nvSpPr>
        <p:spPr>
          <a:xfrm>
            <a:off x="0" y="1066800"/>
            <a:ext cx="4495800" cy="6096000"/>
          </a:xfrm>
        </p:spPr>
        <p:txBody>
          <a:bodyPr>
            <a:normAutofit lnSpcReduction="10000"/>
          </a:bodyPr>
          <a:lstStyle/>
          <a:p>
            <a:r>
              <a:rPr lang="en-US" i="1" dirty="0" smtClean="0"/>
              <a:t>Groundwater</a:t>
            </a:r>
            <a:r>
              <a:rPr lang="en-US" dirty="0" smtClean="0"/>
              <a:t> – water found underground, stored in Aquifers.</a:t>
            </a:r>
          </a:p>
          <a:p>
            <a:endParaRPr lang="en-US" dirty="0" smtClean="0"/>
          </a:p>
          <a:p>
            <a:r>
              <a:rPr lang="en-US" b="1" u="sng" dirty="0" smtClean="0"/>
              <a:t>Overdrafting</a:t>
            </a:r>
            <a:r>
              <a:rPr lang="en-US" dirty="0" smtClean="0"/>
              <a:t> – over-use of groundwater supply</a:t>
            </a:r>
          </a:p>
          <a:p>
            <a:endParaRPr lang="en-US" dirty="0" smtClean="0"/>
          </a:p>
          <a:p>
            <a:pPr>
              <a:buNone/>
            </a:pPr>
            <a:r>
              <a:rPr lang="en-US" u="sng" dirty="0" smtClean="0"/>
              <a:t>Result</a:t>
            </a:r>
            <a:r>
              <a:rPr lang="en-US" dirty="0" smtClean="0"/>
              <a:t>:</a:t>
            </a:r>
          </a:p>
          <a:p>
            <a:pPr>
              <a:buNone/>
            </a:pPr>
            <a:endParaRPr lang="en-US" dirty="0" smtClean="0"/>
          </a:p>
          <a:p>
            <a:r>
              <a:rPr lang="en-US" dirty="0" smtClean="0"/>
              <a:t>Depleting groundwater stores (like fossil fuels)</a:t>
            </a:r>
          </a:p>
          <a:p>
            <a:r>
              <a:rPr lang="en-US" dirty="0" smtClean="0"/>
              <a:t>Damage lake, wetland, subterranean ecosystems</a:t>
            </a:r>
          </a:p>
          <a:p>
            <a:r>
              <a:rPr lang="en-US" dirty="0" smtClean="0"/>
              <a:t>Sinking cities (Atlantis)</a:t>
            </a:r>
          </a:p>
          <a:p>
            <a:endParaRPr lang="en-US" dirty="0" smtClean="0"/>
          </a:p>
        </p:txBody>
      </p:sp>
      <p:pic>
        <p:nvPicPr>
          <p:cNvPr id="7170" name="Picture 2"/>
          <p:cNvPicPr>
            <a:picLocks noGrp="1" noChangeAspect="1" noChangeArrowheads="1"/>
          </p:cNvPicPr>
          <p:nvPr>
            <p:ph sz="half" idx="2"/>
          </p:nvPr>
        </p:nvPicPr>
        <p:blipFill>
          <a:blip r:embed="rId2" cstate="print"/>
          <a:srcRect/>
          <a:stretch>
            <a:fillRect/>
          </a:stretch>
        </p:blipFill>
        <p:spPr bwMode="auto">
          <a:xfrm>
            <a:off x="4419600" y="1066800"/>
            <a:ext cx="4724400" cy="5791200"/>
          </a:xfrm>
          <a:prstGeom prst="rect">
            <a:avLst/>
          </a:prstGeom>
          <a:noFill/>
          <a:ln w="9525">
            <a:noFill/>
            <a:miter lim="800000"/>
            <a:headEnd/>
            <a:tailEnd/>
          </a:ln>
          <a:effectLst/>
        </p:spPr>
      </p:pic>
    </p:spTree>
    <p:extLst>
      <p:ext uri="{BB962C8B-B14F-4D97-AF65-F5344CB8AC3E}">
        <p14:creationId xmlns="" xmlns:p14="http://schemas.microsoft.com/office/powerpoint/2010/main" val="162403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Pollution and Water</a:t>
            </a:r>
            <a:endParaRPr lang="en-US" dirty="0"/>
          </a:p>
        </p:txBody>
      </p:sp>
      <p:sp>
        <p:nvSpPr>
          <p:cNvPr id="3" name="Content Placeholder 2"/>
          <p:cNvSpPr>
            <a:spLocks noGrp="1"/>
          </p:cNvSpPr>
          <p:nvPr>
            <p:ph sz="half" idx="1"/>
          </p:nvPr>
        </p:nvSpPr>
        <p:spPr>
          <a:xfrm>
            <a:off x="0" y="1219200"/>
            <a:ext cx="4495800" cy="5638799"/>
          </a:xfrm>
        </p:spPr>
        <p:txBody>
          <a:bodyPr>
            <a:normAutofit lnSpcReduction="10000"/>
          </a:bodyPr>
          <a:lstStyle/>
          <a:p>
            <a:pPr>
              <a:buNone/>
            </a:pPr>
            <a:r>
              <a:rPr lang="en-US" dirty="0" smtClean="0"/>
              <a:t>Polluted Groundwater – caused by pesticides, nuclear waste (Love Canal), earthquake faults, etc.</a:t>
            </a:r>
          </a:p>
          <a:p>
            <a:pPr>
              <a:buNone/>
            </a:pPr>
            <a:endParaRPr lang="en-US" dirty="0" smtClean="0"/>
          </a:p>
          <a:p>
            <a:r>
              <a:rPr lang="en-US" dirty="0" smtClean="0"/>
              <a:t>Result: groundwater source = contaminated</a:t>
            </a:r>
          </a:p>
          <a:p>
            <a:endParaRPr lang="en-US" dirty="0" smtClean="0"/>
          </a:p>
          <a:p>
            <a:pPr>
              <a:buNone/>
            </a:pPr>
            <a:r>
              <a:rPr lang="en-US" dirty="0" smtClean="0"/>
              <a:t>Legislation:</a:t>
            </a:r>
          </a:p>
          <a:p>
            <a:pPr>
              <a:buNone/>
            </a:pPr>
            <a:endParaRPr lang="en-US" dirty="0" smtClean="0"/>
          </a:p>
          <a:p>
            <a:r>
              <a:rPr lang="en-US" b="1" u="sng" dirty="0" smtClean="0"/>
              <a:t>Clean Water Act </a:t>
            </a:r>
            <a:r>
              <a:rPr lang="en-US" dirty="0" smtClean="0"/>
              <a:t>(1977) – goals for improved water quality in US – surface level water</a:t>
            </a:r>
            <a:endParaRPr 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648200" y="1295400"/>
            <a:ext cx="4038600" cy="5181600"/>
          </a:xfrm>
          <a:prstGeom prst="rect">
            <a:avLst/>
          </a:prstGeom>
          <a:noFill/>
          <a:ln w="9525">
            <a:noFill/>
            <a:miter lim="800000"/>
            <a:headEnd/>
            <a:tailEnd/>
          </a:ln>
          <a:effectLst/>
        </p:spPr>
      </p:pic>
    </p:spTree>
    <p:extLst>
      <p:ext uri="{BB962C8B-B14F-4D97-AF65-F5344CB8AC3E}">
        <p14:creationId xmlns="" xmlns:p14="http://schemas.microsoft.com/office/powerpoint/2010/main" val="2788765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Access to Drinking Water</a:t>
            </a:r>
            <a:endParaRPr lang="en-US" dirty="0"/>
          </a:p>
        </p:txBody>
      </p:sp>
      <p:sp>
        <p:nvSpPr>
          <p:cNvPr id="3" name="Content Placeholder 2"/>
          <p:cNvSpPr>
            <a:spLocks noGrp="1"/>
          </p:cNvSpPr>
          <p:nvPr>
            <p:ph sz="half" idx="1"/>
          </p:nvPr>
        </p:nvSpPr>
        <p:spPr>
          <a:xfrm>
            <a:off x="0" y="1219200"/>
            <a:ext cx="4495800" cy="5638799"/>
          </a:xfrm>
        </p:spPr>
        <p:txBody>
          <a:bodyPr>
            <a:normAutofit/>
          </a:bodyPr>
          <a:lstStyle/>
          <a:p>
            <a:pPr>
              <a:buNone/>
            </a:pPr>
            <a:r>
              <a:rPr lang="en-US" dirty="0" smtClean="0"/>
              <a:t>Third world countries (Africa) – drinking water contaminated</a:t>
            </a:r>
          </a:p>
          <a:p>
            <a:pPr>
              <a:buNone/>
            </a:pPr>
            <a:endParaRPr lang="en-US" dirty="0" smtClean="0"/>
          </a:p>
          <a:p>
            <a:r>
              <a:rPr lang="en-US" dirty="0" smtClean="0"/>
              <a:t>Disease, pesticides, Fluorine (rocks), etc.</a:t>
            </a:r>
          </a:p>
          <a:p>
            <a:endParaRPr lang="en-US" dirty="0" smtClean="0"/>
          </a:p>
          <a:p>
            <a:pPr lvl="1"/>
            <a:r>
              <a:rPr lang="en-US" dirty="0" smtClean="0"/>
              <a:t>Result – </a:t>
            </a:r>
            <a:r>
              <a:rPr lang="en-US" b="1" u="sng" dirty="0" smtClean="0"/>
              <a:t>waterborne diseases</a:t>
            </a:r>
            <a:r>
              <a:rPr lang="en-US" dirty="0" smtClean="0"/>
              <a:t>: dysentery (diarrhea), cholera, </a:t>
            </a:r>
            <a:r>
              <a:rPr lang="en-US" dirty="0" err="1" smtClean="0"/>
              <a:t>enterobiasis</a:t>
            </a:r>
            <a:endParaRPr lang="en-US" dirty="0" smtClean="0"/>
          </a:p>
          <a:p>
            <a:endParaRPr lang="en-US" dirty="0" smtClean="0"/>
          </a:p>
          <a:p>
            <a:r>
              <a:rPr lang="en-US" dirty="0" smtClean="0"/>
              <a:t>Water is life.</a:t>
            </a:r>
          </a:p>
          <a:p>
            <a:pPr>
              <a:buNone/>
            </a:pPr>
            <a:endParaRPr lang="en-US" dirty="0"/>
          </a:p>
        </p:txBody>
      </p:sp>
    </p:spTree>
    <p:extLst>
      <p:ext uri="{BB962C8B-B14F-4D97-AF65-F5344CB8AC3E}">
        <p14:creationId xmlns="" xmlns:p14="http://schemas.microsoft.com/office/powerpoint/2010/main" val="34568646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“Recycled Water” Mean?</a:t>
            </a:r>
            <a:endParaRPr lang="en-US" dirty="0"/>
          </a:p>
        </p:txBody>
      </p:sp>
      <p:sp>
        <p:nvSpPr>
          <p:cNvPr id="3" name="Content Placeholder 2"/>
          <p:cNvSpPr>
            <a:spLocks noGrp="1"/>
          </p:cNvSpPr>
          <p:nvPr>
            <p:ph sz="half" idx="1"/>
          </p:nvPr>
        </p:nvSpPr>
        <p:spPr/>
        <p:txBody>
          <a:bodyPr/>
          <a:lstStyle/>
          <a:p>
            <a:r>
              <a:rPr lang="en-US" b="1" u="sng" dirty="0" smtClean="0"/>
              <a:t>Reclaimed water </a:t>
            </a:r>
            <a:r>
              <a:rPr lang="en-US" dirty="0" smtClean="0"/>
              <a:t>– Waste water (sewage) re-used for gardening &amp; landscaping purposes</a:t>
            </a:r>
          </a:p>
          <a:p>
            <a:endParaRPr lang="en-US" dirty="0" smtClean="0"/>
          </a:p>
          <a:p>
            <a:r>
              <a:rPr lang="en-US" dirty="0" smtClean="0"/>
              <a:t>NOT poop water</a:t>
            </a:r>
          </a:p>
          <a:p>
            <a:pPr lvl="1"/>
            <a:r>
              <a:rPr lang="en-US" dirty="0" smtClean="0"/>
              <a:t>Series of treatments before used</a:t>
            </a:r>
          </a:p>
          <a:p>
            <a:pPr lvl="1"/>
            <a:endParaRPr lang="en-US" dirty="0" smtClean="0"/>
          </a:p>
          <a:p>
            <a:r>
              <a:rPr lang="en-US" dirty="0" smtClean="0"/>
              <a:t>Clean Water Act (1972)</a:t>
            </a:r>
            <a:endParaRPr lang="en-US" dirty="0"/>
          </a:p>
        </p:txBody>
      </p:sp>
    </p:spTree>
    <p:extLst>
      <p:ext uri="{BB962C8B-B14F-4D97-AF65-F5344CB8AC3E}">
        <p14:creationId xmlns="" xmlns:p14="http://schemas.microsoft.com/office/powerpoint/2010/main" val="107504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Why We do This?</a:t>
            </a:r>
            <a:endParaRPr lang="en-US" dirty="0"/>
          </a:p>
        </p:txBody>
      </p:sp>
      <p:sp>
        <p:nvSpPr>
          <p:cNvPr id="3" name="Content Placeholder 2"/>
          <p:cNvSpPr>
            <a:spLocks noGrp="1"/>
          </p:cNvSpPr>
          <p:nvPr>
            <p:ph sz="half" idx="1"/>
          </p:nvPr>
        </p:nvSpPr>
        <p:spPr>
          <a:xfrm>
            <a:off x="228600" y="1920084"/>
            <a:ext cx="4267200" cy="4633115"/>
          </a:xfrm>
        </p:spPr>
        <p:txBody>
          <a:bodyPr/>
          <a:lstStyle/>
          <a:p>
            <a:r>
              <a:rPr lang="en-US" dirty="0" smtClean="0"/>
              <a:t>Saves potable water</a:t>
            </a:r>
          </a:p>
          <a:p>
            <a:endParaRPr lang="en-US" dirty="0" smtClean="0"/>
          </a:p>
          <a:p>
            <a:r>
              <a:rPr lang="en-US" dirty="0" smtClean="0"/>
              <a:t>Costs less</a:t>
            </a:r>
          </a:p>
          <a:p>
            <a:endParaRPr lang="en-US" dirty="0" smtClean="0"/>
          </a:p>
          <a:p>
            <a:r>
              <a:rPr lang="en-US" dirty="0" smtClean="0"/>
              <a:t>Contains more nutrients (garden fertilizer)</a:t>
            </a:r>
          </a:p>
          <a:p>
            <a:endParaRPr lang="en-US" dirty="0" smtClean="0"/>
          </a:p>
          <a:p>
            <a:r>
              <a:rPr lang="en-US" dirty="0" smtClean="0"/>
              <a:t>Less wetlands pollution</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4876800" y="1447800"/>
            <a:ext cx="3810000" cy="4953000"/>
          </a:xfrm>
          <a:prstGeom prst="rect">
            <a:avLst/>
          </a:prstGeom>
          <a:noFill/>
          <a:ln w="9525">
            <a:noFill/>
            <a:miter lim="800000"/>
            <a:headEnd/>
            <a:tailEnd/>
          </a:ln>
          <a:effectLst/>
        </p:spPr>
      </p:pic>
    </p:spTree>
    <p:extLst>
      <p:ext uri="{BB962C8B-B14F-4D97-AF65-F5344CB8AC3E}">
        <p14:creationId xmlns="" xmlns:p14="http://schemas.microsoft.com/office/powerpoint/2010/main" val="13816793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Types of Treatment Available</a:t>
            </a:r>
            <a:endParaRPr lang="en-US" dirty="0"/>
          </a:p>
        </p:txBody>
      </p:sp>
      <p:sp>
        <p:nvSpPr>
          <p:cNvPr id="3" name="Content Placeholder 2"/>
          <p:cNvSpPr>
            <a:spLocks noGrp="1"/>
          </p:cNvSpPr>
          <p:nvPr>
            <p:ph sz="half" idx="1"/>
          </p:nvPr>
        </p:nvSpPr>
        <p:spPr>
          <a:xfrm>
            <a:off x="0" y="1676400"/>
            <a:ext cx="4800600" cy="5181599"/>
          </a:xfrm>
        </p:spPr>
        <p:txBody>
          <a:bodyPr>
            <a:normAutofit/>
          </a:bodyPr>
          <a:lstStyle/>
          <a:p>
            <a:r>
              <a:rPr lang="en-US" b="1" u="sng" dirty="0" smtClean="0"/>
              <a:t>Chlorination</a:t>
            </a:r>
            <a:r>
              <a:rPr lang="en-US" dirty="0" smtClean="0"/>
              <a:t> – removes algae</a:t>
            </a:r>
          </a:p>
          <a:p>
            <a:endParaRPr lang="en-US" dirty="0" smtClean="0"/>
          </a:p>
          <a:p>
            <a:r>
              <a:rPr lang="en-US" b="1" u="sng" dirty="0" smtClean="0"/>
              <a:t>Sedimentation</a:t>
            </a:r>
            <a:r>
              <a:rPr lang="en-US" dirty="0" smtClean="0"/>
              <a:t> – removes trapped solids</a:t>
            </a:r>
          </a:p>
          <a:p>
            <a:endParaRPr lang="en-US" dirty="0" smtClean="0"/>
          </a:p>
          <a:p>
            <a:r>
              <a:rPr lang="en-US" b="1" u="sng" dirty="0" smtClean="0"/>
              <a:t>Aeration</a:t>
            </a:r>
            <a:r>
              <a:rPr lang="en-US" dirty="0" smtClean="0"/>
              <a:t> – removes minerals (iron)</a:t>
            </a:r>
          </a:p>
          <a:p>
            <a:endParaRPr lang="en-US" dirty="0" smtClean="0"/>
          </a:p>
          <a:p>
            <a:r>
              <a:rPr lang="en-US" b="1" u="sng" dirty="0" smtClean="0"/>
              <a:t>Disinfection</a:t>
            </a:r>
            <a:r>
              <a:rPr lang="en-US" dirty="0" smtClean="0"/>
              <a:t> - bacteria</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876800" y="1600200"/>
            <a:ext cx="4267200" cy="5029200"/>
          </a:xfrm>
          <a:prstGeom prst="rect">
            <a:avLst/>
          </a:prstGeom>
          <a:noFill/>
          <a:ln w="9525">
            <a:noFill/>
            <a:miter lim="800000"/>
            <a:headEnd/>
            <a:tailEnd/>
          </a:ln>
          <a:effectLst/>
        </p:spPr>
      </p:pic>
    </p:spTree>
    <p:extLst>
      <p:ext uri="{BB962C8B-B14F-4D97-AF65-F5344CB8AC3E}">
        <p14:creationId xmlns="" xmlns:p14="http://schemas.microsoft.com/office/powerpoint/2010/main" val="1032746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Brita Filters</a:t>
            </a:r>
            <a:endParaRPr lang="en-US" dirty="0"/>
          </a:p>
        </p:txBody>
      </p:sp>
      <p:sp>
        <p:nvSpPr>
          <p:cNvPr id="3" name="Content Placeholder 2"/>
          <p:cNvSpPr>
            <a:spLocks noGrp="1"/>
          </p:cNvSpPr>
          <p:nvPr>
            <p:ph sz="half" idx="1"/>
          </p:nvPr>
        </p:nvSpPr>
        <p:spPr/>
        <p:txBody>
          <a:bodyPr>
            <a:normAutofit fontScale="92500"/>
          </a:bodyPr>
          <a:lstStyle/>
          <a:p>
            <a:r>
              <a:rPr lang="en-US" dirty="0" smtClean="0"/>
              <a:t>Coconut shells</a:t>
            </a:r>
          </a:p>
          <a:p>
            <a:endParaRPr lang="en-US" dirty="0" smtClean="0"/>
          </a:p>
          <a:p>
            <a:r>
              <a:rPr lang="en-US" dirty="0" smtClean="0"/>
              <a:t>NOT for water purification</a:t>
            </a:r>
          </a:p>
          <a:p>
            <a:endParaRPr lang="en-US" dirty="0" smtClean="0"/>
          </a:p>
          <a:p>
            <a:pPr>
              <a:buNone/>
            </a:pPr>
            <a:r>
              <a:rPr lang="en-US" dirty="0" smtClean="0"/>
              <a:t>1. Takes out taste of halogen compounds (chlorine, fluorine)</a:t>
            </a:r>
          </a:p>
          <a:p>
            <a:endParaRPr lang="en-US" dirty="0" smtClean="0"/>
          </a:p>
          <a:p>
            <a:pPr>
              <a:buNone/>
            </a:pPr>
            <a:r>
              <a:rPr lang="en-US" dirty="0" smtClean="0"/>
              <a:t>2. Less calcium carbonate (“softens” tap water)</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4800600" y="1143000"/>
            <a:ext cx="3733800" cy="5029200"/>
          </a:xfrm>
          <a:prstGeom prst="rect">
            <a:avLst/>
          </a:prstGeom>
          <a:noFill/>
          <a:ln w="9525">
            <a:noFill/>
            <a:miter lim="800000"/>
            <a:headEnd/>
            <a:tailEnd/>
          </a:ln>
          <a:effectLst/>
        </p:spPr>
      </p:pic>
    </p:spTree>
    <p:extLst>
      <p:ext uri="{BB962C8B-B14F-4D97-AF65-F5344CB8AC3E}">
        <p14:creationId xmlns="" xmlns:p14="http://schemas.microsoft.com/office/powerpoint/2010/main" val="1740860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HYDROSPHERE: WATER</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In the Third World…</a:t>
            </a:r>
            <a:endParaRPr lang="en-US" dirty="0"/>
          </a:p>
        </p:txBody>
      </p:sp>
      <p:sp>
        <p:nvSpPr>
          <p:cNvPr id="3" name="Content Placeholder 2"/>
          <p:cNvSpPr>
            <a:spLocks noGrp="1"/>
          </p:cNvSpPr>
          <p:nvPr>
            <p:ph sz="half" idx="1"/>
          </p:nvPr>
        </p:nvSpPr>
        <p:spPr>
          <a:xfrm>
            <a:off x="228600" y="1920084"/>
            <a:ext cx="4267200" cy="4709315"/>
          </a:xfrm>
        </p:spPr>
        <p:txBody>
          <a:bodyPr>
            <a:normAutofit/>
          </a:bodyPr>
          <a:lstStyle/>
          <a:p>
            <a:r>
              <a:rPr lang="en-US" dirty="0" smtClean="0"/>
              <a:t>Waterborne diseases</a:t>
            </a:r>
          </a:p>
          <a:p>
            <a:endParaRPr lang="en-US" dirty="0" smtClean="0"/>
          </a:p>
          <a:p>
            <a:r>
              <a:rPr lang="en-US" dirty="0" smtClean="0"/>
              <a:t>Corporations &amp; lack of sewage treatment</a:t>
            </a:r>
          </a:p>
          <a:p>
            <a:endParaRPr lang="en-US" dirty="0" smtClean="0"/>
          </a:p>
          <a:p>
            <a:r>
              <a:rPr lang="en-US" dirty="0" smtClean="0"/>
              <a:t>Reverse Osmosis Purifiers (military)</a:t>
            </a:r>
          </a:p>
          <a:p>
            <a:endParaRPr lang="en-US" dirty="0" smtClean="0"/>
          </a:p>
          <a:p>
            <a:r>
              <a:rPr lang="en-US" dirty="0" smtClean="0"/>
              <a:t>Sustainability and upkeep by citizens</a:t>
            </a:r>
            <a:endParaRPr 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810124" y="1752600"/>
            <a:ext cx="4333875" cy="4724400"/>
          </a:xfrm>
          <a:prstGeom prst="rect">
            <a:avLst/>
          </a:prstGeom>
          <a:noFill/>
          <a:ln w="9525">
            <a:noFill/>
            <a:miter lim="800000"/>
            <a:headEnd/>
            <a:tailEnd/>
          </a:ln>
          <a:effectLst/>
        </p:spPr>
      </p:pic>
    </p:spTree>
    <p:extLst>
      <p:ext uri="{BB962C8B-B14F-4D97-AF65-F5344CB8AC3E}">
        <p14:creationId xmlns="" xmlns:p14="http://schemas.microsoft.com/office/powerpoint/2010/main" val="12156118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Practice Problem: Copy</a:t>
            </a:r>
            <a:endParaRPr lang="en-US" dirty="0"/>
          </a:p>
        </p:txBody>
      </p:sp>
      <p:sp>
        <p:nvSpPr>
          <p:cNvPr id="5" name="Content Placeholder 4"/>
          <p:cNvSpPr>
            <a:spLocks noGrp="1"/>
          </p:cNvSpPr>
          <p:nvPr>
            <p:ph idx="1"/>
          </p:nvPr>
        </p:nvSpPr>
        <p:spPr>
          <a:xfrm>
            <a:off x="0" y="1295400"/>
            <a:ext cx="8686800" cy="5562600"/>
          </a:xfrm>
        </p:spPr>
        <p:txBody>
          <a:bodyPr>
            <a:normAutofit fontScale="92500" lnSpcReduction="10000"/>
          </a:bodyPr>
          <a:lstStyle/>
          <a:p>
            <a:pPr>
              <a:buNone/>
            </a:pPr>
            <a:r>
              <a:rPr lang="en-US" dirty="0" smtClean="0"/>
              <a:t>In order for a water supply to be potable, it goes through a chlorination treatment plant.  </a:t>
            </a:r>
          </a:p>
          <a:p>
            <a:r>
              <a:rPr lang="en-US" dirty="0" smtClean="0"/>
              <a:t>Of the 500 meters/year of water you start with, 20% is recharged in an aquifer, while the other 80% enters the 5000 m</a:t>
            </a:r>
            <a:r>
              <a:rPr lang="en-US" baseline="30000" dirty="0" smtClean="0"/>
              <a:t>2</a:t>
            </a:r>
            <a:r>
              <a:rPr lang="en-US" dirty="0" smtClean="0"/>
              <a:t> pre-treatment facility.</a:t>
            </a:r>
          </a:p>
          <a:p>
            <a:r>
              <a:rPr lang="en-US" dirty="0" smtClean="0"/>
              <a:t>Once it exits the pre-treatment facility, 50% of the water is chlorinated, the other half is used as water irrigation.  The cost of treatment is $10/m</a:t>
            </a:r>
            <a:r>
              <a:rPr lang="en-US" baseline="30000" dirty="0" smtClean="0"/>
              <a:t>3</a:t>
            </a:r>
          </a:p>
          <a:p>
            <a:endParaRPr lang="en-US" baseline="30000" dirty="0" smtClean="0"/>
          </a:p>
          <a:p>
            <a:pPr marL="514350" indent="-514350">
              <a:buNone/>
            </a:pPr>
            <a:r>
              <a:rPr lang="en-US" dirty="0" smtClean="0"/>
              <a:t>Calculate, in m3:</a:t>
            </a:r>
          </a:p>
          <a:p>
            <a:pPr marL="514350" indent="-514350">
              <a:buAutoNum type="arabicPeriod"/>
            </a:pPr>
            <a:r>
              <a:rPr lang="en-US" dirty="0" smtClean="0"/>
              <a:t> the amount of water entering the treatment facility.</a:t>
            </a:r>
          </a:p>
          <a:p>
            <a:pPr marL="514350" indent="-514350">
              <a:buAutoNum type="arabicPeriod"/>
            </a:pPr>
            <a:r>
              <a:rPr lang="en-US" dirty="0" smtClean="0"/>
              <a:t>The amount of water actually chlorinated</a:t>
            </a:r>
          </a:p>
          <a:p>
            <a:pPr marL="514350" indent="-514350">
              <a:buNone/>
            </a:pPr>
            <a:endParaRPr lang="en-US" dirty="0" smtClean="0"/>
          </a:p>
          <a:p>
            <a:pPr marL="514350" indent="-514350">
              <a:buNone/>
            </a:pPr>
            <a:r>
              <a:rPr lang="en-US" dirty="0" smtClean="0"/>
              <a:t>Find the cost of the chlorinated water, in dollars.</a:t>
            </a:r>
          </a:p>
          <a:p>
            <a:pPr marL="514350" indent="-514350">
              <a:buAutoNum type="arabicPeriod"/>
            </a:pPr>
            <a:endParaRPr lang="en-US" dirty="0"/>
          </a:p>
        </p:txBody>
      </p:sp>
    </p:spTree>
    <p:extLst>
      <p:ext uri="{BB962C8B-B14F-4D97-AF65-F5344CB8AC3E}">
        <p14:creationId xmlns="" xmlns:p14="http://schemas.microsoft.com/office/powerpoint/2010/main" val="22715187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Warm Up #3</a:t>
            </a:r>
            <a:endParaRPr lang="en-US" dirty="0"/>
          </a:p>
        </p:txBody>
      </p:sp>
      <p:sp>
        <p:nvSpPr>
          <p:cNvPr id="3" name="Content Placeholder 2"/>
          <p:cNvSpPr>
            <a:spLocks noGrp="1"/>
          </p:cNvSpPr>
          <p:nvPr>
            <p:ph idx="1"/>
          </p:nvPr>
        </p:nvSpPr>
        <p:spPr>
          <a:xfrm>
            <a:off x="0" y="990600"/>
            <a:ext cx="9144000" cy="5867400"/>
          </a:xfrm>
        </p:spPr>
        <p:txBody>
          <a:bodyPr>
            <a:normAutofit fontScale="92500" lnSpcReduction="20000"/>
          </a:bodyPr>
          <a:lstStyle/>
          <a:p>
            <a:pPr>
              <a:buNone/>
            </a:pPr>
            <a:r>
              <a:rPr lang="en-US" dirty="0"/>
              <a:t>In order for a water supply to be potable, it goes through a </a:t>
            </a:r>
            <a:r>
              <a:rPr lang="en-US" dirty="0" smtClean="0"/>
              <a:t>chlorination treatment </a:t>
            </a:r>
            <a:r>
              <a:rPr lang="en-US" dirty="0"/>
              <a:t>plant.  </a:t>
            </a:r>
          </a:p>
          <a:p>
            <a:r>
              <a:rPr lang="en-US" dirty="0"/>
              <a:t>Of the </a:t>
            </a:r>
            <a:r>
              <a:rPr lang="en-US" dirty="0" smtClean="0"/>
              <a:t>200 centimeters/year </a:t>
            </a:r>
            <a:r>
              <a:rPr lang="en-US" dirty="0"/>
              <a:t>of water you start with, </a:t>
            </a:r>
            <a:r>
              <a:rPr lang="en-US" dirty="0" smtClean="0"/>
              <a:t>10</a:t>
            </a:r>
            <a:r>
              <a:rPr lang="en-US" dirty="0"/>
              <a:t>% is recharged in an aquifer, while the other </a:t>
            </a:r>
            <a:r>
              <a:rPr lang="en-US" dirty="0" smtClean="0"/>
              <a:t>90</a:t>
            </a:r>
            <a:r>
              <a:rPr lang="en-US" dirty="0"/>
              <a:t>% enters the 5000 m</a:t>
            </a:r>
            <a:r>
              <a:rPr lang="en-US" baseline="30000" dirty="0"/>
              <a:t>2</a:t>
            </a:r>
            <a:r>
              <a:rPr lang="en-US" dirty="0"/>
              <a:t> pre-treatment facility.</a:t>
            </a:r>
          </a:p>
          <a:p>
            <a:r>
              <a:rPr lang="en-US" dirty="0"/>
              <a:t>Once it exits the pre-treatment facility, 50% of the water is chlorinated, the other half is used as water irrigation.  The cost of treatment is </a:t>
            </a:r>
            <a:r>
              <a:rPr lang="en-US" dirty="0" smtClean="0"/>
              <a:t>$5/m</a:t>
            </a:r>
            <a:r>
              <a:rPr lang="en-US" baseline="30000" dirty="0" smtClean="0"/>
              <a:t>3</a:t>
            </a:r>
            <a:endParaRPr lang="en-US" baseline="30000" dirty="0"/>
          </a:p>
          <a:p>
            <a:endParaRPr lang="en-US" baseline="30000" dirty="0"/>
          </a:p>
          <a:p>
            <a:pPr marL="514350" indent="-514350">
              <a:buNone/>
            </a:pPr>
            <a:r>
              <a:rPr lang="en-US" dirty="0" smtClean="0"/>
              <a:t>What is </a:t>
            </a:r>
            <a:r>
              <a:rPr lang="en-US" dirty="0" smtClean="0"/>
              <a:t>chlorination?  </a:t>
            </a:r>
            <a:r>
              <a:rPr lang="en-US" dirty="0" smtClean="0"/>
              <a:t>What does it mean to be potable?</a:t>
            </a:r>
          </a:p>
          <a:p>
            <a:pPr marL="514350" indent="-514350">
              <a:buNone/>
            </a:pPr>
            <a:endParaRPr lang="en-US" dirty="0"/>
          </a:p>
          <a:p>
            <a:pPr marL="514350" indent="-514350">
              <a:buNone/>
            </a:pPr>
            <a:r>
              <a:rPr lang="en-US" dirty="0" smtClean="0"/>
              <a:t>Calculate</a:t>
            </a:r>
            <a:r>
              <a:rPr lang="en-US" dirty="0"/>
              <a:t>, in m</a:t>
            </a:r>
            <a:r>
              <a:rPr lang="en-US" baseline="30000" dirty="0"/>
              <a:t>3</a:t>
            </a:r>
            <a:r>
              <a:rPr lang="en-US" dirty="0"/>
              <a:t>:</a:t>
            </a:r>
          </a:p>
          <a:p>
            <a:pPr marL="514350" indent="-514350">
              <a:buAutoNum type="arabicPeriod"/>
            </a:pPr>
            <a:r>
              <a:rPr lang="en-US" dirty="0"/>
              <a:t> the amount of water entering </a:t>
            </a:r>
            <a:r>
              <a:rPr lang="en-US" dirty="0" smtClean="0"/>
              <a:t>the pre </a:t>
            </a:r>
            <a:r>
              <a:rPr lang="en-US" dirty="0"/>
              <a:t>treatment facility.</a:t>
            </a:r>
          </a:p>
          <a:p>
            <a:pPr marL="514350" indent="-514350">
              <a:buAutoNum type="arabicPeriod"/>
            </a:pPr>
            <a:r>
              <a:rPr lang="en-US" dirty="0"/>
              <a:t>The amount of water actually chlorinated</a:t>
            </a:r>
          </a:p>
          <a:p>
            <a:pPr marL="514350" indent="-514350">
              <a:buNone/>
            </a:pPr>
            <a:endParaRPr lang="en-US" dirty="0"/>
          </a:p>
          <a:p>
            <a:pPr marL="514350" indent="-514350">
              <a:buNone/>
            </a:pPr>
            <a:r>
              <a:rPr lang="en-US" dirty="0"/>
              <a:t>Find the cost of </a:t>
            </a:r>
            <a:r>
              <a:rPr lang="en-US" dirty="0" smtClean="0"/>
              <a:t>water going through </a:t>
            </a:r>
            <a:r>
              <a:rPr lang="en-US" dirty="0" smtClean="0"/>
              <a:t>chlorination, </a:t>
            </a:r>
            <a:r>
              <a:rPr lang="en-US" dirty="0"/>
              <a:t>in dollars.</a:t>
            </a:r>
          </a:p>
          <a:p>
            <a:endParaRPr lang="en-US" dirty="0"/>
          </a:p>
        </p:txBody>
      </p:sp>
    </p:spTree>
    <p:extLst>
      <p:ext uri="{BB962C8B-B14F-4D97-AF65-F5344CB8AC3E}">
        <p14:creationId xmlns="" xmlns:p14="http://schemas.microsoft.com/office/powerpoint/2010/main" val="8162451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219200"/>
            <a:ext cx="7851648" cy="1295400"/>
          </a:xfrm>
        </p:spPr>
        <p:txBody>
          <a:bodyPr/>
          <a:lstStyle/>
          <a:p>
            <a:r>
              <a:rPr lang="en-US" dirty="0" smtClean="0"/>
              <a:t>Water Pollution 101</a:t>
            </a:r>
            <a:endParaRPr lang="en-US" dirty="0"/>
          </a:p>
        </p:txBody>
      </p:sp>
      <p:sp>
        <p:nvSpPr>
          <p:cNvPr id="5" name="Subtitle 4"/>
          <p:cNvSpPr>
            <a:spLocks noGrp="1"/>
          </p:cNvSpPr>
          <p:nvPr>
            <p:ph type="subTitle" idx="1"/>
          </p:nvPr>
        </p:nvSpPr>
        <p:spPr/>
        <p:txBody>
          <a:bodyPr/>
          <a:lstStyle/>
          <a:p>
            <a:endParaRPr lang="en-US"/>
          </a:p>
        </p:txBody>
      </p:sp>
      <p:pic>
        <p:nvPicPr>
          <p:cNvPr id="10242" name="Picture 2" descr="http://upload.wikimedia.org/wikipedia/commons/f/f9/Kamilo_Beach2_Courtesy_Algalita_dot_org.jpg"/>
          <p:cNvPicPr>
            <a:picLocks noChangeAspect="1" noChangeArrowheads="1"/>
          </p:cNvPicPr>
          <p:nvPr/>
        </p:nvPicPr>
        <p:blipFill>
          <a:blip r:embed="rId2" cstate="print"/>
          <a:srcRect/>
          <a:stretch>
            <a:fillRect/>
          </a:stretch>
        </p:blipFill>
        <p:spPr bwMode="auto">
          <a:xfrm>
            <a:off x="0" y="2514600"/>
            <a:ext cx="8001000" cy="410527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4038600" y="3429000"/>
            <a:ext cx="5105400" cy="4733925"/>
          </a:xfrm>
          <a:prstGeom prst="rect">
            <a:avLst/>
          </a:prstGeom>
          <a:noFill/>
          <a:ln w="9525">
            <a:noFill/>
            <a:miter lim="800000"/>
            <a:headEnd/>
            <a:tailEnd/>
          </a:ln>
          <a:effectLst/>
        </p:spPr>
      </p:pic>
      <p:sp>
        <p:nvSpPr>
          <p:cNvPr id="2" name="Title 1"/>
          <p:cNvSpPr>
            <a:spLocks noGrp="1"/>
          </p:cNvSpPr>
          <p:nvPr>
            <p:ph type="title"/>
          </p:nvPr>
        </p:nvSpPr>
        <p:spPr>
          <a:xfrm>
            <a:off x="304800" y="228600"/>
            <a:ext cx="8229600" cy="1143000"/>
          </a:xfrm>
        </p:spPr>
        <p:txBody>
          <a:bodyPr/>
          <a:lstStyle/>
          <a:p>
            <a:r>
              <a:rPr lang="en-US" dirty="0" smtClean="0"/>
              <a:t>Pollution Revisited</a:t>
            </a:r>
            <a:endParaRPr lang="en-US" dirty="0"/>
          </a:p>
        </p:txBody>
      </p:sp>
      <p:sp>
        <p:nvSpPr>
          <p:cNvPr id="3" name="Content Placeholder 2"/>
          <p:cNvSpPr>
            <a:spLocks noGrp="1"/>
          </p:cNvSpPr>
          <p:nvPr>
            <p:ph sz="half" idx="1"/>
          </p:nvPr>
        </p:nvSpPr>
        <p:spPr>
          <a:xfrm>
            <a:off x="0" y="1447800"/>
            <a:ext cx="4495800" cy="5410200"/>
          </a:xfrm>
        </p:spPr>
        <p:txBody>
          <a:bodyPr/>
          <a:lstStyle/>
          <a:p>
            <a:r>
              <a:rPr lang="en-US" b="1" u="sng" dirty="0" smtClean="0"/>
              <a:t>Point Source</a:t>
            </a:r>
            <a:r>
              <a:rPr lang="en-US" dirty="0" smtClean="0"/>
              <a:t> – pollution from one source</a:t>
            </a:r>
          </a:p>
          <a:p>
            <a:pPr lvl="1"/>
            <a:r>
              <a:rPr lang="en-US" dirty="0" smtClean="0"/>
              <a:t>A particular factory</a:t>
            </a:r>
          </a:p>
          <a:p>
            <a:pPr>
              <a:buNone/>
            </a:pPr>
            <a:endParaRPr lang="en-US" dirty="0" smtClean="0"/>
          </a:p>
          <a:p>
            <a:pPr>
              <a:buNone/>
            </a:pPr>
            <a:endParaRPr lang="en-US" dirty="0" smtClean="0"/>
          </a:p>
          <a:p>
            <a:pPr>
              <a:buNone/>
            </a:pPr>
            <a:endParaRPr lang="en-US" dirty="0" smtClean="0"/>
          </a:p>
          <a:p>
            <a:r>
              <a:rPr lang="en-US" b="1" u="sng" dirty="0" smtClean="0"/>
              <a:t>Nonpoint  Source</a:t>
            </a:r>
            <a:r>
              <a:rPr lang="en-US" dirty="0" smtClean="0"/>
              <a:t> – pollution from multiple sources</a:t>
            </a:r>
          </a:p>
          <a:p>
            <a:pPr lvl="1"/>
            <a:r>
              <a:rPr lang="en-US" dirty="0" smtClean="0"/>
              <a:t>Surface runoff in cities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Agricultural Runoff</a:t>
            </a:r>
            <a:endParaRPr lang="en-US" dirty="0"/>
          </a:p>
        </p:txBody>
      </p:sp>
      <p:sp>
        <p:nvSpPr>
          <p:cNvPr id="3" name="Content Placeholder 2"/>
          <p:cNvSpPr>
            <a:spLocks noGrp="1"/>
          </p:cNvSpPr>
          <p:nvPr>
            <p:ph sz="half" idx="1"/>
          </p:nvPr>
        </p:nvSpPr>
        <p:spPr>
          <a:xfrm>
            <a:off x="0" y="1219200"/>
            <a:ext cx="4800600" cy="5638800"/>
          </a:xfrm>
        </p:spPr>
        <p:txBody>
          <a:bodyPr>
            <a:normAutofit/>
          </a:bodyPr>
          <a:lstStyle/>
          <a:p>
            <a:pPr>
              <a:buNone/>
            </a:pPr>
            <a:r>
              <a:rPr lang="en-US" b="1" u="sng" dirty="0" smtClean="0"/>
              <a:t>Fertilizers and Pesticides</a:t>
            </a:r>
            <a:r>
              <a:rPr lang="en-US" dirty="0" smtClean="0"/>
              <a:t> – inorganic, high in Nitrogen and Phosphorus</a:t>
            </a:r>
            <a:endParaRPr lang="en-US" b="1" u="sng" dirty="0" smtClean="0"/>
          </a:p>
          <a:p>
            <a:pPr lvl="1">
              <a:buNone/>
            </a:pPr>
            <a:endParaRPr lang="en-US" dirty="0" smtClean="0"/>
          </a:p>
          <a:p>
            <a:r>
              <a:rPr lang="en-US" dirty="0" err="1" smtClean="0"/>
              <a:t>Eutrophication</a:t>
            </a:r>
            <a:endParaRPr lang="en-US" dirty="0" smtClean="0"/>
          </a:p>
          <a:p>
            <a:r>
              <a:rPr lang="en-US" dirty="0" smtClean="0"/>
              <a:t>Algal Blooms</a:t>
            </a:r>
          </a:p>
          <a:p>
            <a:r>
              <a:rPr lang="en-US" dirty="0" smtClean="0"/>
              <a:t>Dead zones (Hypoxia)</a:t>
            </a:r>
            <a:endParaRPr lang="en-US" dirty="0" smtClean="0"/>
          </a:p>
          <a:p>
            <a:endParaRPr lang="en-US" dirty="0" smtClean="0"/>
          </a:p>
          <a:p>
            <a:pPr>
              <a:buNone/>
            </a:pPr>
            <a:r>
              <a:rPr lang="en-US" b="1" i="1" u="sng" dirty="0" smtClean="0"/>
              <a:t>Slash and Burn Agriculture </a:t>
            </a:r>
            <a:r>
              <a:rPr lang="en-US" dirty="0" smtClean="0"/>
              <a:t>– silt runoff (muddy water)</a:t>
            </a:r>
            <a:endParaRPr lang="en-US" dirty="0" smtClean="0"/>
          </a:p>
        </p:txBody>
      </p:sp>
      <p:pic>
        <p:nvPicPr>
          <p:cNvPr id="2051" name="Picture 3"/>
          <p:cNvPicPr>
            <a:picLocks noChangeAspect="1" noChangeArrowheads="1"/>
          </p:cNvPicPr>
          <p:nvPr/>
        </p:nvPicPr>
        <p:blipFill>
          <a:blip r:embed="rId2" cstate="print"/>
          <a:srcRect/>
          <a:stretch>
            <a:fillRect/>
          </a:stretch>
        </p:blipFill>
        <p:spPr bwMode="auto">
          <a:xfrm>
            <a:off x="4857750" y="1143000"/>
            <a:ext cx="428625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229600" cy="1143000"/>
          </a:xfrm>
        </p:spPr>
        <p:txBody>
          <a:bodyPr>
            <a:normAutofit fontScale="90000"/>
          </a:bodyPr>
          <a:lstStyle/>
          <a:p>
            <a:r>
              <a:rPr lang="en-US" dirty="0" smtClean="0"/>
              <a:t>Bacteria in </a:t>
            </a:r>
            <a:br>
              <a:rPr lang="en-US" dirty="0" smtClean="0"/>
            </a:br>
            <a:r>
              <a:rPr lang="en-US" dirty="0" smtClean="0"/>
              <a:t>Polluted Water</a:t>
            </a:r>
            <a:endParaRPr lang="en-US" dirty="0"/>
          </a:p>
        </p:txBody>
      </p:sp>
      <p:sp>
        <p:nvSpPr>
          <p:cNvPr id="5" name="Content Placeholder 4"/>
          <p:cNvSpPr>
            <a:spLocks noGrp="1"/>
          </p:cNvSpPr>
          <p:nvPr>
            <p:ph sz="half" idx="1"/>
          </p:nvPr>
        </p:nvSpPr>
        <p:spPr>
          <a:xfrm>
            <a:off x="0" y="1295400"/>
            <a:ext cx="4876800" cy="5562599"/>
          </a:xfrm>
        </p:spPr>
        <p:txBody>
          <a:bodyPr>
            <a:normAutofit/>
          </a:bodyPr>
          <a:lstStyle/>
          <a:p>
            <a:pPr>
              <a:buNone/>
            </a:pPr>
            <a:r>
              <a:rPr lang="en-US" i="1" dirty="0" err="1" smtClean="0"/>
              <a:t>Pfiesteria</a:t>
            </a:r>
            <a:r>
              <a:rPr lang="en-US" i="1" dirty="0" smtClean="0"/>
              <a:t> </a:t>
            </a:r>
            <a:r>
              <a:rPr lang="en-US" i="1" dirty="0" err="1" smtClean="0"/>
              <a:t>Piscida</a:t>
            </a:r>
            <a:r>
              <a:rPr lang="en-US" i="1" dirty="0" smtClean="0"/>
              <a:t> </a:t>
            </a:r>
            <a:r>
              <a:rPr lang="en-US" dirty="0" smtClean="0"/>
              <a:t>(“fish killer</a:t>
            </a:r>
            <a:r>
              <a:rPr lang="en-US" dirty="0" smtClean="0"/>
              <a:t>”)</a:t>
            </a:r>
          </a:p>
          <a:p>
            <a:pPr lvl="1"/>
            <a:r>
              <a:rPr lang="en-US" dirty="0" smtClean="0"/>
              <a:t>“the cell from hell”</a:t>
            </a:r>
            <a:endParaRPr lang="en-US" dirty="0" smtClean="0"/>
          </a:p>
          <a:p>
            <a:endParaRPr lang="en-US" dirty="0" smtClean="0"/>
          </a:p>
          <a:p>
            <a:r>
              <a:rPr lang="en-US" dirty="0" smtClean="0"/>
              <a:t>Bottom of rivers &amp; bays (dormant</a:t>
            </a:r>
            <a:r>
              <a:rPr lang="en-US" dirty="0" smtClean="0"/>
              <a:t>)</a:t>
            </a:r>
            <a:endParaRPr lang="en-US" dirty="0" smtClean="0"/>
          </a:p>
          <a:p>
            <a:r>
              <a:rPr lang="en-US" dirty="0" smtClean="0"/>
              <a:t>High nitrogen levels (waste) = </a:t>
            </a:r>
            <a:r>
              <a:rPr lang="en-US" dirty="0" smtClean="0"/>
              <a:t>active</a:t>
            </a:r>
            <a:endParaRPr lang="en-US" dirty="0" smtClean="0"/>
          </a:p>
          <a:p>
            <a:r>
              <a:rPr lang="en-US" dirty="0" smtClean="0"/>
              <a:t>300 mph &amp; Neurotoxin </a:t>
            </a:r>
            <a:r>
              <a:rPr lang="en-US" dirty="0" smtClean="0"/>
              <a:t>release</a:t>
            </a:r>
          </a:p>
          <a:p>
            <a:endParaRPr lang="en-US" dirty="0" smtClean="0"/>
          </a:p>
          <a:p>
            <a:pPr>
              <a:buNone/>
            </a:pPr>
            <a:r>
              <a:rPr lang="en-US" dirty="0" smtClean="0"/>
              <a:t>Others: cholera, salmonella, parasitic worms, etc.</a:t>
            </a:r>
            <a:endParaRPr lang="en-US" dirty="0" smtClean="0"/>
          </a:p>
          <a:p>
            <a:endParaRPr lang="en-US" dirty="0" smtClean="0"/>
          </a:p>
        </p:txBody>
      </p:sp>
      <p:pic>
        <p:nvPicPr>
          <p:cNvPr id="1026" name="Picture 2"/>
          <p:cNvPicPr>
            <a:picLocks noChangeAspect="1" noChangeArrowheads="1"/>
          </p:cNvPicPr>
          <p:nvPr/>
        </p:nvPicPr>
        <p:blipFill>
          <a:blip r:embed="rId2" cstate="print"/>
          <a:srcRect/>
          <a:stretch>
            <a:fillRect/>
          </a:stretch>
        </p:blipFill>
        <p:spPr bwMode="auto">
          <a:xfrm>
            <a:off x="4876800" y="3886200"/>
            <a:ext cx="4267200" cy="29718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876800" y="0"/>
            <a:ext cx="4267200" cy="345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a:stretch>
            <a:fillRect/>
          </a:stretch>
        </p:blipFill>
        <p:spPr bwMode="auto">
          <a:xfrm>
            <a:off x="3733800" y="2571750"/>
            <a:ext cx="6667500" cy="4286250"/>
          </a:xfrm>
          <a:prstGeom prst="rect">
            <a:avLst/>
          </a:prstGeom>
          <a:noFill/>
          <a:ln w="9525">
            <a:noFill/>
            <a:miter lim="800000"/>
            <a:headEnd/>
            <a:tailEnd/>
          </a:ln>
          <a:effectLst/>
        </p:spPr>
      </p:pic>
      <p:sp>
        <p:nvSpPr>
          <p:cNvPr id="2" name="Title 1"/>
          <p:cNvSpPr>
            <a:spLocks noGrp="1"/>
          </p:cNvSpPr>
          <p:nvPr>
            <p:ph type="title"/>
          </p:nvPr>
        </p:nvSpPr>
        <p:spPr>
          <a:xfrm>
            <a:off x="457200" y="-228600"/>
            <a:ext cx="8229600" cy="1143000"/>
          </a:xfrm>
        </p:spPr>
        <p:txBody>
          <a:bodyPr/>
          <a:lstStyle/>
          <a:p>
            <a:r>
              <a:rPr lang="en-US" dirty="0" smtClean="0"/>
              <a:t>Why Pesticides are Bad</a:t>
            </a:r>
            <a:endParaRPr lang="en-US" dirty="0"/>
          </a:p>
        </p:txBody>
      </p:sp>
      <p:sp>
        <p:nvSpPr>
          <p:cNvPr id="3" name="Content Placeholder 2"/>
          <p:cNvSpPr>
            <a:spLocks noGrp="1"/>
          </p:cNvSpPr>
          <p:nvPr>
            <p:ph sz="half" idx="1"/>
          </p:nvPr>
        </p:nvSpPr>
        <p:spPr>
          <a:xfrm>
            <a:off x="0" y="1143000"/>
            <a:ext cx="4495800" cy="5715000"/>
          </a:xfrm>
        </p:spPr>
        <p:txBody>
          <a:bodyPr>
            <a:normAutofit/>
          </a:bodyPr>
          <a:lstStyle/>
          <a:p>
            <a:r>
              <a:rPr lang="en-US" dirty="0" smtClean="0"/>
              <a:t>Ex. PCB &amp; DDT</a:t>
            </a:r>
          </a:p>
          <a:p>
            <a:endParaRPr lang="en-US" dirty="0" smtClean="0"/>
          </a:p>
          <a:p>
            <a:r>
              <a:rPr lang="en-US" dirty="0" smtClean="0"/>
              <a:t>Fat soluble, not </a:t>
            </a:r>
            <a:r>
              <a:rPr lang="en-US" dirty="0" smtClean="0"/>
              <a:t>biodegradable </a:t>
            </a:r>
          </a:p>
          <a:p>
            <a:pPr lvl="1"/>
            <a:r>
              <a:rPr lang="en-US" dirty="0" smtClean="0"/>
              <a:t>Don’t mix with water</a:t>
            </a:r>
            <a:endParaRPr lang="en-US" dirty="0" smtClean="0"/>
          </a:p>
          <a:p>
            <a:endParaRPr lang="en-US" dirty="0" smtClean="0"/>
          </a:p>
          <a:p>
            <a:r>
              <a:rPr lang="en-US" dirty="0" smtClean="0"/>
              <a:t>Genetic mutations (animals and humans)</a:t>
            </a:r>
          </a:p>
          <a:p>
            <a:endParaRPr lang="en-US" dirty="0" smtClean="0"/>
          </a:p>
          <a:p>
            <a:r>
              <a:rPr lang="en-US" dirty="0" smtClean="0"/>
              <a:t>Food chain - </a:t>
            </a:r>
            <a:r>
              <a:rPr lang="en-US" b="1" u="sng" dirty="0" err="1" smtClean="0"/>
              <a:t>biomagnification</a:t>
            </a:r>
            <a:endParaRPr lang="en-US" b="1" u="sng" dirty="0"/>
          </a:p>
        </p:txBody>
      </p:sp>
      <p:pic>
        <p:nvPicPr>
          <p:cNvPr id="4098" name="Picture 2"/>
          <p:cNvPicPr>
            <a:picLocks noChangeAspect="1" noChangeArrowheads="1"/>
          </p:cNvPicPr>
          <p:nvPr/>
        </p:nvPicPr>
        <p:blipFill>
          <a:blip r:embed="rId3" cstate="print"/>
          <a:srcRect/>
          <a:stretch>
            <a:fillRect/>
          </a:stretch>
        </p:blipFill>
        <p:spPr bwMode="auto">
          <a:xfrm>
            <a:off x="4400550" y="914400"/>
            <a:ext cx="4743450" cy="259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856488"/>
          </a:xfrm>
        </p:spPr>
        <p:txBody>
          <a:bodyPr>
            <a:normAutofit fontScale="90000"/>
          </a:bodyPr>
          <a:lstStyle/>
          <a:p>
            <a:r>
              <a:rPr lang="en-US" dirty="0" smtClean="0"/>
              <a:t>Heavy Metals</a:t>
            </a:r>
            <a:br>
              <a:rPr lang="en-US" dirty="0" smtClean="0"/>
            </a:br>
            <a:r>
              <a:rPr lang="en-US" dirty="0" smtClean="0"/>
              <a:t>And Mining Waste</a:t>
            </a:r>
            <a:endParaRPr lang="en-US" dirty="0"/>
          </a:p>
        </p:txBody>
      </p:sp>
      <p:sp>
        <p:nvSpPr>
          <p:cNvPr id="3" name="Content Placeholder 2"/>
          <p:cNvSpPr>
            <a:spLocks noGrp="1"/>
          </p:cNvSpPr>
          <p:nvPr>
            <p:ph sz="half" idx="1"/>
          </p:nvPr>
        </p:nvSpPr>
        <p:spPr>
          <a:xfrm>
            <a:off x="0" y="1447800"/>
            <a:ext cx="4495800" cy="5410199"/>
          </a:xfrm>
        </p:spPr>
        <p:txBody>
          <a:bodyPr/>
          <a:lstStyle/>
          <a:p>
            <a:pPr>
              <a:buNone/>
            </a:pPr>
            <a:r>
              <a:rPr lang="en-US" dirty="0" smtClean="0"/>
              <a:t>Heavy Metals</a:t>
            </a:r>
            <a:endParaRPr lang="en-US" dirty="0" smtClean="0"/>
          </a:p>
          <a:p>
            <a:r>
              <a:rPr lang="en-US" dirty="0" smtClean="0"/>
              <a:t>Cadmium</a:t>
            </a:r>
          </a:p>
          <a:p>
            <a:r>
              <a:rPr lang="en-US" dirty="0" smtClean="0"/>
              <a:t>Lead – bullets</a:t>
            </a:r>
            <a:endParaRPr lang="en-US" dirty="0" smtClean="0"/>
          </a:p>
          <a:p>
            <a:r>
              <a:rPr lang="en-US" dirty="0" smtClean="0"/>
              <a:t>Mercury – </a:t>
            </a:r>
            <a:r>
              <a:rPr lang="en-US" dirty="0" err="1" smtClean="0"/>
              <a:t>Minamata</a:t>
            </a:r>
            <a:r>
              <a:rPr lang="en-US" dirty="0" smtClean="0"/>
              <a:t> Bay</a:t>
            </a:r>
            <a:endParaRPr lang="en-US" dirty="0" smtClean="0"/>
          </a:p>
          <a:p>
            <a:pPr lvl="1"/>
            <a:r>
              <a:rPr lang="en-US" dirty="0" smtClean="0"/>
              <a:t>BIOMAGNIFICATION</a:t>
            </a:r>
          </a:p>
          <a:p>
            <a:pPr lvl="1"/>
            <a:endParaRPr lang="en-US" dirty="0" smtClean="0"/>
          </a:p>
          <a:p>
            <a:pPr>
              <a:buNone/>
            </a:pPr>
            <a:r>
              <a:rPr lang="en-US" dirty="0" smtClean="0"/>
              <a:t>Mining Sludge/Waste</a:t>
            </a:r>
          </a:p>
          <a:p>
            <a:r>
              <a:rPr lang="en-US" dirty="0" smtClean="0"/>
              <a:t>Minerals/ore (iron, copper, etc)</a:t>
            </a:r>
          </a:p>
          <a:p>
            <a:r>
              <a:rPr lang="en-US" dirty="0" smtClean="0"/>
              <a:t>Sulfur based chemicals</a:t>
            </a:r>
          </a:p>
          <a:p>
            <a:pPr lvl="1"/>
            <a:r>
              <a:rPr lang="en-US" dirty="0" smtClean="0"/>
              <a:t>ACIDITY INCREASES</a:t>
            </a:r>
            <a:endParaRPr lang="en-US" dirty="0"/>
          </a:p>
        </p:txBody>
      </p:sp>
      <p:sp>
        <p:nvSpPr>
          <p:cNvPr id="4" name="Content Placeholder 3"/>
          <p:cNvSpPr>
            <a:spLocks noGrp="1"/>
          </p:cNvSpPr>
          <p:nvPr>
            <p:ph sz="half" idx="2"/>
          </p:nvPr>
        </p:nvSpPr>
        <p:spPr/>
        <p:txBody>
          <a:bodyPr/>
          <a:lstStyle/>
          <a:p>
            <a:endParaRPr lang="en-US"/>
          </a:p>
        </p:txBody>
      </p:sp>
      <p:pic>
        <p:nvPicPr>
          <p:cNvPr id="1026" name="Picture 2" descr="http://upload.wikimedia.org/wikipedia/commons/3/3a/AngleseyCopperStream.jpg"/>
          <p:cNvPicPr>
            <a:picLocks noChangeAspect="1" noChangeArrowheads="1"/>
          </p:cNvPicPr>
          <p:nvPr/>
        </p:nvPicPr>
        <p:blipFill>
          <a:blip r:embed="rId2" cstate="print"/>
          <a:srcRect/>
          <a:stretch>
            <a:fillRect/>
          </a:stretch>
        </p:blipFill>
        <p:spPr bwMode="auto">
          <a:xfrm>
            <a:off x="4457700" y="0"/>
            <a:ext cx="4686300" cy="6858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algn="ctr"/>
            <a:r>
              <a:rPr lang="en-US" dirty="0" smtClean="0"/>
              <a:t>Trash and Raw Sewage </a:t>
            </a:r>
            <a:br>
              <a:rPr lang="en-US" dirty="0" smtClean="0"/>
            </a:br>
            <a:r>
              <a:rPr lang="en-US" dirty="0" smtClean="0"/>
              <a:t>Treatment</a:t>
            </a:r>
            <a:endParaRPr lang="en-US" dirty="0"/>
          </a:p>
        </p:txBody>
      </p:sp>
      <p:sp>
        <p:nvSpPr>
          <p:cNvPr id="3" name="Content Placeholder 2"/>
          <p:cNvSpPr>
            <a:spLocks noGrp="1"/>
          </p:cNvSpPr>
          <p:nvPr>
            <p:ph sz="half" idx="1"/>
          </p:nvPr>
        </p:nvSpPr>
        <p:spPr>
          <a:xfrm>
            <a:off x="0" y="1143000"/>
            <a:ext cx="4495800" cy="5715000"/>
          </a:xfrm>
        </p:spPr>
        <p:txBody>
          <a:bodyPr/>
          <a:lstStyle/>
          <a:p>
            <a:r>
              <a:rPr lang="en-US" b="1" u="sng" dirty="0" smtClean="0"/>
              <a:t>Decomposition Zone</a:t>
            </a:r>
            <a:r>
              <a:rPr lang="en-US" dirty="0" smtClean="0"/>
              <a:t> – where waste enters (DO decreases)</a:t>
            </a:r>
            <a:endParaRPr lang="en-US" b="1" u="sng" dirty="0" smtClean="0"/>
          </a:p>
          <a:p>
            <a:endParaRPr lang="en-US" b="1" u="sng" dirty="0" smtClean="0"/>
          </a:p>
          <a:p>
            <a:r>
              <a:rPr lang="en-US" b="1" u="sng" dirty="0" smtClean="0"/>
              <a:t>Septic Zone</a:t>
            </a:r>
            <a:r>
              <a:rPr lang="en-US" dirty="0" smtClean="0"/>
              <a:t> – dilution of waste begins (DO at lowest)</a:t>
            </a:r>
            <a:endParaRPr lang="en-US" b="1" u="sng" dirty="0" smtClean="0"/>
          </a:p>
          <a:p>
            <a:endParaRPr lang="en-US" b="1" u="sng" dirty="0" smtClean="0"/>
          </a:p>
          <a:p>
            <a:r>
              <a:rPr lang="en-US" b="1" u="sng" dirty="0" smtClean="0"/>
              <a:t>Recovery Zone</a:t>
            </a:r>
            <a:r>
              <a:rPr lang="en-US" dirty="0" smtClean="0"/>
              <a:t> – dilution improves (DO increases)</a:t>
            </a:r>
            <a:endParaRPr lang="en-US" b="1" u="sng" dirty="0" smtClean="0"/>
          </a:p>
          <a:p>
            <a:endParaRPr lang="en-US" b="1" u="sng" dirty="0" smtClean="0"/>
          </a:p>
          <a:p>
            <a:r>
              <a:rPr lang="en-US" b="1" u="sng" dirty="0" smtClean="0"/>
              <a:t>Clean Zone</a:t>
            </a:r>
            <a:r>
              <a:rPr lang="en-US" dirty="0" smtClean="0"/>
              <a:t> – water quality normalizes</a:t>
            </a:r>
            <a:endParaRPr lang="en-US" b="1" u="sng" dirty="0"/>
          </a:p>
        </p:txBody>
      </p:sp>
      <p:pic>
        <p:nvPicPr>
          <p:cNvPr id="3074" name="Picture 2"/>
          <p:cNvPicPr>
            <a:picLocks noChangeAspect="1" noChangeArrowheads="1"/>
          </p:cNvPicPr>
          <p:nvPr/>
        </p:nvPicPr>
        <p:blipFill>
          <a:blip r:embed="rId2" cstate="print"/>
          <a:srcRect/>
          <a:stretch>
            <a:fillRect/>
          </a:stretch>
        </p:blipFill>
        <p:spPr bwMode="auto">
          <a:xfrm>
            <a:off x="4648201" y="1371600"/>
            <a:ext cx="44958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Water is Scarce…wait, what?</a:t>
            </a:r>
            <a:endParaRPr lang="en-US" dirty="0"/>
          </a:p>
        </p:txBody>
      </p:sp>
      <p:sp>
        <p:nvSpPr>
          <p:cNvPr id="4" name="Content Placeholder 3"/>
          <p:cNvSpPr>
            <a:spLocks noGrp="1"/>
          </p:cNvSpPr>
          <p:nvPr>
            <p:ph sz="half" idx="1"/>
          </p:nvPr>
        </p:nvSpPr>
        <p:spPr>
          <a:xfrm>
            <a:off x="0" y="1219200"/>
            <a:ext cx="4800600" cy="6096000"/>
          </a:xfrm>
        </p:spPr>
        <p:txBody>
          <a:bodyPr>
            <a:normAutofit/>
          </a:bodyPr>
          <a:lstStyle/>
          <a:p>
            <a:r>
              <a:rPr lang="en-US" dirty="0" smtClean="0"/>
              <a:t>97% of water = salt water</a:t>
            </a:r>
          </a:p>
          <a:p>
            <a:pPr lvl="1"/>
            <a:r>
              <a:rPr lang="en-US" dirty="0" smtClean="0"/>
              <a:t>Can’t use it</a:t>
            </a:r>
          </a:p>
          <a:p>
            <a:endParaRPr lang="en-US" dirty="0" smtClean="0"/>
          </a:p>
          <a:p>
            <a:r>
              <a:rPr lang="en-US" dirty="0" smtClean="0"/>
              <a:t>3% = fresh water</a:t>
            </a:r>
          </a:p>
          <a:p>
            <a:endParaRPr lang="en-US" dirty="0" smtClean="0"/>
          </a:p>
          <a:p>
            <a:pPr>
              <a:buNone/>
            </a:pPr>
            <a:r>
              <a:rPr lang="en-US" dirty="0" smtClean="0"/>
              <a:t>OF THAT 3%...</a:t>
            </a:r>
          </a:p>
          <a:p>
            <a:r>
              <a:rPr lang="en-US" dirty="0" smtClean="0"/>
              <a:t>2.997% = not usable (glaciers, deep underground)</a:t>
            </a:r>
          </a:p>
          <a:p>
            <a:endParaRPr lang="en-US" dirty="0" smtClean="0"/>
          </a:p>
          <a:p>
            <a:r>
              <a:rPr lang="en-US" b="1" u="sng" dirty="0" smtClean="0"/>
              <a:t>0.003% = usable water</a:t>
            </a:r>
            <a:endParaRPr lang="en-US" b="1" u="sng" dirty="0"/>
          </a:p>
        </p:txBody>
      </p:sp>
      <p:pic>
        <p:nvPicPr>
          <p:cNvPr id="67588" name="Picture 4" descr="https://thiswoo.files.wordpress.com/2008/10/water-stats-pie21.jpg"/>
          <p:cNvPicPr>
            <a:picLocks noChangeAspect="1" noChangeArrowheads="1"/>
          </p:cNvPicPr>
          <p:nvPr/>
        </p:nvPicPr>
        <p:blipFill>
          <a:blip r:embed="rId2" cstate="print"/>
          <a:srcRect/>
          <a:stretch>
            <a:fillRect/>
          </a:stretch>
        </p:blipFill>
        <p:spPr bwMode="auto">
          <a:xfrm>
            <a:off x="4572000" y="1219200"/>
            <a:ext cx="4572000" cy="56388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95234" name="Picture 2" descr="http://image.slidesharecdn.com/organismsandtheirenvironements-090509104745-phpapp02/95/diversity-evolution-organisms-and-their-environment-23-728.jpg?cb=1241884114"/>
          <p:cNvPicPr>
            <a:picLocks noChangeAspect="1" noChangeArrowheads="1"/>
          </p:cNvPicPr>
          <p:nvPr/>
        </p:nvPicPr>
        <p:blipFill>
          <a:blip r:embed="rId2" cstate="print"/>
          <a:srcRect/>
          <a:stretch>
            <a:fillRect/>
          </a:stretch>
        </p:blipFill>
        <p:spPr bwMode="auto">
          <a:xfrm>
            <a:off x="0" y="152400"/>
            <a:ext cx="8991600" cy="65532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Other Pollution</a:t>
            </a:r>
            <a:endParaRPr lang="en-US" dirty="0"/>
          </a:p>
        </p:txBody>
      </p:sp>
      <p:sp>
        <p:nvSpPr>
          <p:cNvPr id="3" name="Content Placeholder 2"/>
          <p:cNvSpPr>
            <a:spLocks noGrp="1"/>
          </p:cNvSpPr>
          <p:nvPr>
            <p:ph sz="half" idx="1"/>
          </p:nvPr>
        </p:nvSpPr>
        <p:spPr>
          <a:xfrm>
            <a:off x="0" y="1920084"/>
            <a:ext cx="4495800" cy="4709315"/>
          </a:xfrm>
        </p:spPr>
        <p:txBody>
          <a:bodyPr/>
          <a:lstStyle/>
          <a:p>
            <a:r>
              <a:rPr lang="en-US" sz="3200" b="1" u="sng" dirty="0" smtClean="0"/>
              <a:t>Thermal Pollution </a:t>
            </a:r>
            <a:r>
              <a:rPr lang="en-US" sz="3200" dirty="0" smtClean="0"/>
              <a:t>– nuclear power plants</a:t>
            </a:r>
          </a:p>
          <a:p>
            <a:endParaRPr lang="en-US" sz="3200" dirty="0" smtClean="0"/>
          </a:p>
          <a:p>
            <a:endParaRPr lang="en-US" sz="3200" dirty="0" smtClean="0"/>
          </a:p>
          <a:p>
            <a:endParaRPr lang="en-US" sz="3200" dirty="0" smtClean="0"/>
          </a:p>
          <a:p>
            <a:r>
              <a:rPr lang="en-US" sz="3200" b="1" u="sng" dirty="0" smtClean="0"/>
              <a:t>Noise Pollution </a:t>
            </a:r>
            <a:r>
              <a:rPr lang="en-US" sz="3200" dirty="0" smtClean="0"/>
              <a:t>– industrial activity near rivers/ shipyards</a:t>
            </a:r>
          </a:p>
          <a:p>
            <a:endParaRPr lang="en-US" dirty="0" smtClean="0"/>
          </a:p>
          <a:p>
            <a:endParaRPr lang="en-US" dirty="0"/>
          </a:p>
        </p:txBody>
      </p:sp>
      <p:sp>
        <p:nvSpPr>
          <p:cNvPr id="4" name="Content Placeholder 3"/>
          <p:cNvSpPr>
            <a:spLocks noGrp="1"/>
          </p:cNvSpPr>
          <p:nvPr>
            <p:ph sz="half" idx="2"/>
          </p:nvPr>
        </p:nvSpPr>
        <p:spPr/>
        <p:txBody>
          <a:bodyPr/>
          <a:lstStyle/>
          <a:p>
            <a:endParaRPr lang="en-US"/>
          </a:p>
        </p:txBody>
      </p:sp>
      <p:pic>
        <p:nvPicPr>
          <p:cNvPr id="94210" name="Picture 2" descr="http://allaboutthermalpollution.weebly.com/uploads/1/4/1/4/14145091/1117384_orig.jpg"/>
          <p:cNvPicPr>
            <a:picLocks noChangeAspect="1" noChangeArrowheads="1"/>
          </p:cNvPicPr>
          <p:nvPr/>
        </p:nvPicPr>
        <p:blipFill>
          <a:blip r:embed="rId2" cstate="print"/>
          <a:srcRect/>
          <a:stretch>
            <a:fillRect/>
          </a:stretch>
        </p:blipFill>
        <p:spPr bwMode="auto">
          <a:xfrm>
            <a:off x="4522687" y="0"/>
            <a:ext cx="4621313" cy="3489325"/>
          </a:xfrm>
          <a:prstGeom prst="rect">
            <a:avLst/>
          </a:prstGeom>
          <a:noFill/>
        </p:spPr>
      </p:pic>
      <p:pic>
        <p:nvPicPr>
          <p:cNvPr id="94212" name="Picture 4" descr="http://www.noisecontrol.com/wp-content/uploads/2012/10/Effectsofnoise.jpg"/>
          <p:cNvPicPr>
            <a:picLocks noChangeAspect="1" noChangeArrowheads="1"/>
          </p:cNvPicPr>
          <p:nvPr/>
        </p:nvPicPr>
        <p:blipFill>
          <a:blip r:embed="rId3" cstate="print"/>
          <a:srcRect/>
          <a:stretch>
            <a:fillRect/>
          </a:stretch>
        </p:blipFill>
        <p:spPr bwMode="auto">
          <a:xfrm>
            <a:off x="4495800" y="3505200"/>
            <a:ext cx="4648200" cy="33528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19050"/>
            <a:ext cx="8229600" cy="1143000"/>
          </a:xfrm>
        </p:spPr>
        <p:txBody>
          <a:bodyPr/>
          <a:lstStyle/>
          <a:p>
            <a:r>
              <a:rPr lang="en-US" dirty="0" smtClean="0"/>
              <a:t>Trouble with Aquifers</a:t>
            </a:r>
            <a:endParaRPr lang="en-US" dirty="0"/>
          </a:p>
        </p:txBody>
      </p:sp>
      <p:sp>
        <p:nvSpPr>
          <p:cNvPr id="3" name="Content Placeholder 2"/>
          <p:cNvSpPr>
            <a:spLocks noGrp="1"/>
          </p:cNvSpPr>
          <p:nvPr>
            <p:ph sz="half" idx="1"/>
          </p:nvPr>
        </p:nvSpPr>
        <p:spPr>
          <a:xfrm>
            <a:off x="0" y="1219200"/>
            <a:ext cx="4495800" cy="5486399"/>
          </a:xfrm>
        </p:spPr>
        <p:txBody>
          <a:bodyPr>
            <a:normAutofit lnSpcReduction="10000"/>
          </a:bodyPr>
          <a:lstStyle/>
          <a:p>
            <a:r>
              <a:rPr lang="en-US" b="1" u="sng" dirty="0" err="1" smtClean="0"/>
              <a:t>Fracking</a:t>
            </a:r>
            <a:r>
              <a:rPr lang="en-US" dirty="0" smtClean="0"/>
              <a:t> – drilling for fossil fuels underground</a:t>
            </a:r>
          </a:p>
          <a:p>
            <a:pPr lvl="1"/>
            <a:r>
              <a:rPr lang="en-US" dirty="0" smtClean="0"/>
              <a:t>Economically good (oil)</a:t>
            </a:r>
          </a:p>
          <a:p>
            <a:pPr lvl="1"/>
            <a:r>
              <a:rPr lang="en-US" dirty="0" smtClean="0"/>
              <a:t>Health concerns (oil seeping into groundwater)</a:t>
            </a:r>
          </a:p>
          <a:p>
            <a:pPr lvl="1"/>
            <a:r>
              <a:rPr lang="en-US" dirty="0" smtClean="0"/>
              <a:t>Slow process</a:t>
            </a:r>
          </a:p>
          <a:p>
            <a:pPr lvl="1"/>
            <a:endParaRPr lang="en-US" dirty="0" smtClean="0"/>
          </a:p>
          <a:p>
            <a:r>
              <a:rPr lang="en-US" b="1" u="sng" dirty="0" smtClean="0"/>
              <a:t>Principle of Sustainable Yield </a:t>
            </a:r>
            <a:r>
              <a:rPr lang="en-US" dirty="0" smtClean="0"/>
              <a:t>– using as much as can be replenished</a:t>
            </a:r>
          </a:p>
          <a:p>
            <a:endParaRPr lang="en-US" dirty="0" smtClean="0"/>
          </a:p>
          <a:p>
            <a:r>
              <a:rPr lang="en-US" dirty="0" smtClean="0"/>
              <a:t>15x more used than replenished</a:t>
            </a:r>
            <a:endParaRPr lang="en-US" dirty="0"/>
          </a:p>
        </p:txBody>
      </p:sp>
      <p:pic>
        <p:nvPicPr>
          <p:cNvPr id="4" name="Picture 2" descr="File:HydroFrac.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48200" y="1066800"/>
            <a:ext cx="4495800" cy="55245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Fracking</a:t>
            </a:r>
            <a:endParaRPr lang="en-US" dirty="0"/>
          </a:p>
        </p:txBody>
      </p:sp>
      <p:sp>
        <p:nvSpPr>
          <p:cNvPr id="3" name="Content Placeholder 2"/>
          <p:cNvSpPr>
            <a:spLocks noGrp="1"/>
          </p:cNvSpPr>
          <p:nvPr>
            <p:ph sz="half" idx="1"/>
          </p:nvPr>
        </p:nvSpPr>
        <p:spPr>
          <a:xfrm>
            <a:off x="0" y="1920084"/>
            <a:ext cx="4495800" cy="4937915"/>
          </a:xfrm>
        </p:spPr>
        <p:txBody>
          <a:bodyPr/>
          <a:lstStyle/>
          <a:p>
            <a:r>
              <a:rPr lang="en-US" b="1" u="sng" dirty="0" err="1" smtClean="0"/>
              <a:t>Fracking</a:t>
            </a:r>
            <a:r>
              <a:rPr lang="en-US" dirty="0" smtClean="0"/>
              <a:t> – drilling for fossil fuels resources underground</a:t>
            </a:r>
          </a:p>
          <a:p>
            <a:endParaRPr lang="en-US" dirty="0" smtClean="0"/>
          </a:p>
          <a:p>
            <a:pPr>
              <a:buNone/>
            </a:pPr>
            <a:r>
              <a:rPr lang="en-US" dirty="0" smtClean="0"/>
              <a:t>Consequence:</a:t>
            </a:r>
          </a:p>
          <a:p>
            <a:pPr>
              <a:buNone/>
            </a:pPr>
            <a:endParaRPr lang="en-US" dirty="0" smtClean="0"/>
          </a:p>
          <a:p>
            <a:r>
              <a:rPr lang="en-US" dirty="0" smtClean="0"/>
              <a:t>Contaminates water supply (aquifers)</a:t>
            </a:r>
          </a:p>
          <a:p>
            <a:pPr>
              <a:buNone/>
            </a:pPr>
            <a:endParaRPr lang="en-US" dirty="0" smtClean="0"/>
          </a:p>
          <a:p>
            <a:r>
              <a:rPr lang="en-US" dirty="0" smtClean="0"/>
              <a:t>Earthquakes? (Ohio)</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4724400" y="0"/>
            <a:ext cx="4419600"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Great Lakes Drama</a:t>
            </a:r>
            <a:endParaRPr lang="en-US" dirty="0"/>
          </a:p>
        </p:txBody>
      </p:sp>
      <p:sp>
        <p:nvSpPr>
          <p:cNvPr id="3" name="Content Placeholder 2"/>
          <p:cNvSpPr>
            <a:spLocks noGrp="1"/>
          </p:cNvSpPr>
          <p:nvPr>
            <p:ph sz="half" idx="1"/>
          </p:nvPr>
        </p:nvSpPr>
        <p:spPr>
          <a:xfrm>
            <a:off x="0" y="1219200"/>
            <a:ext cx="4495800" cy="5638799"/>
          </a:xfrm>
        </p:spPr>
        <p:txBody>
          <a:bodyPr>
            <a:normAutofit/>
          </a:bodyPr>
          <a:lstStyle/>
          <a:p>
            <a:r>
              <a:rPr lang="en-US" dirty="0" smtClean="0"/>
              <a:t>Nitrogen / Phosphate waste</a:t>
            </a:r>
          </a:p>
          <a:p>
            <a:pPr lvl="1"/>
            <a:r>
              <a:rPr lang="en-US" dirty="0" smtClean="0"/>
              <a:t>City, farm, factory runoff</a:t>
            </a:r>
          </a:p>
          <a:p>
            <a:endParaRPr lang="en-US" dirty="0" smtClean="0"/>
          </a:p>
          <a:p>
            <a:r>
              <a:rPr lang="en-US" dirty="0" smtClean="0"/>
              <a:t>Little H2O circulation (lake)</a:t>
            </a:r>
          </a:p>
          <a:p>
            <a:pPr lvl="1"/>
            <a:r>
              <a:rPr lang="en-US" dirty="0" smtClean="0"/>
              <a:t>Slow recovery</a:t>
            </a:r>
          </a:p>
          <a:p>
            <a:endParaRPr lang="en-US" dirty="0" smtClean="0"/>
          </a:p>
          <a:p>
            <a:r>
              <a:rPr lang="en-US" b="1" u="sng" dirty="0" smtClean="0"/>
              <a:t>Zebra Mussels </a:t>
            </a:r>
            <a:r>
              <a:rPr lang="en-US" dirty="0" smtClean="0"/>
              <a:t>(clean water, but invasive species)</a:t>
            </a:r>
          </a:p>
          <a:p>
            <a:endParaRPr lang="en-US" dirty="0" smtClean="0"/>
          </a:p>
          <a:p>
            <a:r>
              <a:rPr lang="en-US" b="1" u="sng" dirty="0" err="1" smtClean="0"/>
              <a:t>Eutrophication</a:t>
            </a:r>
            <a:r>
              <a:rPr lang="en-US" dirty="0" smtClean="0"/>
              <a:t> – nutrient enrichment (too much)</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419600" y="990600"/>
            <a:ext cx="4724400"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Water in the Hands of Humans</a:t>
            </a:r>
            <a:endParaRPr lang="en-US" dirty="0"/>
          </a:p>
        </p:txBody>
      </p:sp>
      <p:sp>
        <p:nvSpPr>
          <p:cNvPr id="3" name="Subtitle 2"/>
          <p:cNvSpPr>
            <a:spLocks noGrp="1"/>
          </p:cNvSpPr>
          <p:nvPr>
            <p:ph type="subTitle" idx="1"/>
          </p:nvPr>
        </p:nvSpPr>
        <p:spPr/>
        <p:txBody>
          <a:bodyPr/>
          <a:lstStyle/>
          <a:p>
            <a:r>
              <a:rPr lang="en-US" dirty="0" smtClean="0"/>
              <a:t>Part 1</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Review</a:t>
            </a:r>
            <a:endParaRPr lang="en-US" dirty="0"/>
          </a:p>
        </p:txBody>
      </p:sp>
      <p:sp>
        <p:nvSpPr>
          <p:cNvPr id="3" name="Content Placeholder 2"/>
          <p:cNvSpPr>
            <a:spLocks noGrp="1"/>
          </p:cNvSpPr>
          <p:nvPr>
            <p:ph sz="half" idx="1"/>
          </p:nvPr>
        </p:nvSpPr>
        <p:spPr>
          <a:xfrm>
            <a:off x="228600" y="1219200"/>
            <a:ext cx="4038600" cy="5334000"/>
          </a:xfrm>
        </p:spPr>
        <p:txBody>
          <a:bodyPr/>
          <a:lstStyle/>
          <a:p>
            <a:r>
              <a:rPr lang="en-US" dirty="0" smtClean="0"/>
              <a:t>Water Cycle</a:t>
            </a:r>
          </a:p>
          <a:p>
            <a:endParaRPr lang="en-US" dirty="0" smtClean="0"/>
          </a:p>
          <a:p>
            <a:pPr>
              <a:buNone/>
            </a:pPr>
            <a:r>
              <a:rPr lang="en-US" dirty="0" smtClean="0"/>
              <a:t>Surface Water</a:t>
            </a:r>
          </a:p>
          <a:p>
            <a:r>
              <a:rPr lang="en-US" b="1" u="sng" dirty="0" smtClean="0"/>
              <a:t>Surface Runoff </a:t>
            </a:r>
            <a:r>
              <a:rPr lang="en-US" dirty="0" smtClean="0"/>
              <a:t>– rivers, lakes</a:t>
            </a:r>
          </a:p>
          <a:p>
            <a:r>
              <a:rPr lang="en-US" b="1" u="sng" dirty="0" smtClean="0"/>
              <a:t>Watershed</a:t>
            </a:r>
            <a:r>
              <a:rPr lang="en-US" dirty="0" smtClean="0"/>
              <a:t> - streams</a:t>
            </a:r>
          </a:p>
          <a:p>
            <a:endParaRPr lang="en-US" dirty="0" smtClean="0"/>
          </a:p>
          <a:p>
            <a:r>
              <a:rPr lang="en-US" dirty="0" smtClean="0"/>
              <a:t>Groundwater and Aquifers (Percolation)</a:t>
            </a:r>
          </a:p>
          <a:p>
            <a:endParaRPr lang="en-US" dirty="0" smtClean="0"/>
          </a:p>
          <a:p>
            <a:r>
              <a:rPr lang="en-US" dirty="0" smtClean="0"/>
              <a:t>Water Mining</a:t>
            </a:r>
            <a:endParaRPr lang="en-US" dirty="0"/>
          </a:p>
        </p:txBody>
      </p:sp>
      <p:sp>
        <p:nvSpPr>
          <p:cNvPr id="4" name="Content Placeholder 3"/>
          <p:cNvSpPr>
            <a:spLocks noGrp="1"/>
          </p:cNvSpPr>
          <p:nvPr>
            <p:ph sz="half" idx="2"/>
          </p:nvPr>
        </p:nvSpPr>
        <p:spPr/>
        <p:txBody>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Groundwater Revisited</a:t>
            </a:r>
            <a:endParaRPr lang="en-US" dirty="0"/>
          </a:p>
        </p:txBody>
      </p:sp>
      <p:sp>
        <p:nvSpPr>
          <p:cNvPr id="3" name="Content Placeholder 2"/>
          <p:cNvSpPr>
            <a:spLocks noGrp="1"/>
          </p:cNvSpPr>
          <p:nvPr>
            <p:ph sz="half" idx="1"/>
          </p:nvPr>
        </p:nvSpPr>
        <p:spPr>
          <a:xfrm>
            <a:off x="0" y="1066800"/>
            <a:ext cx="4495800" cy="6096000"/>
          </a:xfrm>
        </p:spPr>
        <p:txBody>
          <a:bodyPr>
            <a:normAutofit lnSpcReduction="10000"/>
          </a:bodyPr>
          <a:lstStyle/>
          <a:p>
            <a:r>
              <a:rPr lang="en-US" i="1" dirty="0" smtClean="0"/>
              <a:t>Groundwater</a:t>
            </a:r>
            <a:r>
              <a:rPr lang="en-US" dirty="0" smtClean="0"/>
              <a:t> – water found underground, stored in Aquifers.</a:t>
            </a:r>
          </a:p>
          <a:p>
            <a:endParaRPr lang="en-US" dirty="0" smtClean="0"/>
          </a:p>
          <a:p>
            <a:r>
              <a:rPr lang="en-US" b="1" u="sng" dirty="0" smtClean="0"/>
              <a:t>Overdrafting</a:t>
            </a:r>
            <a:r>
              <a:rPr lang="en-US" dirty="0" smtClean="0"/>
              <a:t> – over-use of groundwater supply</a:t>
            </a:r>
          </a:p>
          <a:p>
            <a:endParaRPr lang="en-US" dirty="0" smtClean="0"/>
          </a:p>
          <a:p>
            <a:pPr>
              <a:buNone/>
            </a:pPr>
            <a:r>
              <a:rPr lang="en-US" u="sng" dirty="0" smtClean="0"/>
              <a:t>Result</a:t>
            </a:r>
            <a:r>
              <a:rPr lang="en-US" dirty="0" smtClean="0"/>
              <a:t>:</a:t>
            </a:r>
          </a:p>
          <a:p>
            <a:pPr>
              <a:buNone/>
            </a:pPr>
            <a:endParaRPr lang="en-US" dirty="0" smtClean="0"/>
          </a:p>
          <a:p>
            <a:r>
              <a:rPr lang="en-US" dirty="0" smtClean="0"/>
              <a:t>Depleting groundwater stores (like fossil fuels)</a:t>
            </a:r>
          </a:p>
          <a:p>
            <a:r>
              <a:rPr lang="en-US" dirty="0" smtClean="0"/>
              <a:t>Damage lake, wetland, subterranean ecosystems</a:t>
            </a:r>
          </a:p>
          <a:p>
            <a:r>
              <a:rPr lang="en-US" dirty="0" smtClean="0"/>
              <a:t>Sinking cities (Atlantis)</a:t>
            </a:r>
          </a:p>
          <a:p>
            <a:endParaRPr lang="en-US" dirty="0" smtClean="0"/>
          </a:p>
        </p:txBody>
      </p:sp>
      <p:pic>
        <p:nvPicPr>
          <p:cNvPr id="7170" name="Picture 2"/>
          <p:cNvPicPr>
            <a:picLocks noGrp="1" noChangeAspect="1" noChangeArrowheads="1"/>
          </p:cNvPicPr>
          <p:nvPr>
            <p:ph sz="half" idx="2"/>
          </p:nvPr>
        </p:nvPicPr>
        <p:blipFill>
          <a:blip r:embed="rId2" cstate="print"/>
          <a:srcRect/>
          <a:stretch>
            <a:fillRect/>
          </a:stretch>
        </p:blipFill>
        <p:spPr bwMode="auto">
          <a:xfrm>
            <a:off x="4419600" y="1066800"/>
            <a:ext cx="4724400" cy="579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0"/>
            <a:ext cx="8229600" cy="1143000"/>
          </a:xfrm>
        </p:spPr>
        <p:txBody>
          <a:bodyPr/>
          <a:lstStyle/>
          <a:p>
            <a:r>
              <a:rPr lang="en-US" dirty="0" smtClean="0"/>
              <a:t>Why We “Waste” Water</a:t>
            </a:r>
            <a:endParaRPr lang="en-US" dirty="0"/>
          </a:p>
        </p:txBody>
      </p:sp>
      <p:sp>
        <p:nvSpPr>
          <p:cNvPr id="10" name="Content Placeholder 9"/>
          <p:cNvSpPr>
            <a:spLocks noGrp="1"/>
          </p:cNvSpPr>
          <p:nvPr>
            <p:ph sz="half" idx="1"/>
          </p:nvPr>
        </p:nvSpPr>
        <p:spPr>
          <a:xfrm>
            <a:off x="228600" y="1600200"/>
            <a:ext cx="4267200" cy="5029200"/>
          </a:xfrm>
        </p:spPr>
        <p:txBody>
          <a:bodyPr/>
          <a:lstStyle/>
          <a:p>
            <a:r>
              <a:rPr lang="en-US" dirty="0" smtClean="0"/>
              <a:t>Too cheap</a:t>
            </a:r>
          </a:p>
          <a:p>
            <a:endParaRPr lang="en-US" dirty="0"/>
          </a:p>
          <a:p>
            <a:r>
              <a:rPr lang="en-US" dirty="0" smtClean="0"/>
              <a:t>Farms where farms shouldn’t be (deserts)</a:t>
            </a:r>
          </a:p>
          <a:p>
            <a:endParaRPr lang="en-US" dirty="0"/>
          </a:p>
          <a:p>
            <a:r>
              <a:rPr lang="en-US" dirty="0" smtClean="0"/>
              <a:t>Social status (lawns, golf courses)</a:t>
            </a:r>
          </a:p>
          <a:p>
            <a:endParaRPr lang="en-US" dirty="0"/>
          </a:p>
          <a:p>
            <a:r>
              <a:rPr lang="en-US" dirty="0" smtClean="0"/>
              <a:t>Water MINIMUMS (farms)</a:t>
            </a:r>
            <a:endParaRPr lang="en-US" dirty="0"/>
          </a:p>
        </p:txBody>
      </p:sp>
      <p:sp>
        <p:nvSpPr>
          <p:cNvPr id="11" name="Content Placeholder 10"/>
          <p:cNvSpPr>
            <a:spLocks noGrp="1"/>
          </p:cNvSpPr>
          <p:nvPr>
            <p:ph sz="half" idx="2"/>
          </p:nvPr>
        </p:nvSpPr>
        <p:spPr/>
        <p:txBody>
          <a:bodyPr/>
          <a:lstStyle/>
          <a:p>
            <a:endParaRPr lang="en-US"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67200" y="1143000"/>
            <a:ext cx="4876800" cy="571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778828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Solutions?</a:t>
            </a:r>
            <a:endParaRPr lang="en-US" dirty="0"/>
          </a:p>
        </p:txBody>
      </p:sp>
      <p:sp>
        <p:nvSpPr>
          <p:cNvPr id="3" name="Content Placeholder 2"/>
          <p:cNvSpPr>
            <a:spLocks noGrp="1"/>
          </p:cNvSpPr>
          <p:nvPr>
            <p:ph sz="half" idx="1"/>
          </p:nvPr>
        </p:nvSpPr>
        <p:spPr>
          <a:xfrm>
            <a:off x="0" y="1143000"/>
            <a:ext cx="4953000" cy="5715000"/>
          </a:xfrm>
        </p:spPr>
        <p:txBody>
          <a:bodyPr>
            <a:normAutofit/>
          </a:bodyPr>
          <a:lstStyle/>
          <a:p>
            <a:r>
              <a:rPr lang="en-US" dirty="0" smtClean="0"/>
              <a:t>Water Recycling (Israel)</a:t>
            </a:r>
          </a:p>
          <a:p>
            <a:endParaRPr lang="en-US" dirty="0" smtClean="0"/>
          </a:p>
          <a:p>
            <a:r>
              <a:rPr lang="en-US" b="1" u="sng" dirty="0" smtClean="0"/>
              <a:t>Drip Irrigation </a:t>
            </a:r>
            <a:r>
              <a:rPr lang="en-US" dirty="0" smtClean="0"/>
              <a:t>– individual root water delivery</a:t>
            </a:r>
          </a:p>
          <a:p>
            <a:endParaRPr lang="en-US" dirty="0" smtClean="0"/>
          </a:p>
          <a:p>
            <a:r>
              <a:rPr lang="en-US" b="1" u="sng" dirty="0" err="1" smtClean="0"/>
              <a:t>Xeriscaping</a:t>
            </a:r>
            <a:r>
              <a:rPr lang="en-US" dirty="0" smtClean="0"/>
              <a:t> – dry  landscape in desert (not lawns)</a:t>
            </a:r>
          </a:p>
          <a:p>
            <a:endParaRPr lang="en-US" dirty="0" smtClean="0"/>
          </a:p>
          <a:p>
            <a:r>
              <a:rPr lang="en-US" dirty="0" smtClean="0"/>
              <a:t>Economic/social incentives</a:t>
            </a:r>
          </a:p>
          <a:p>
            <a:endParaRPr lang="en-US" dirty="0" smtClean="0"/>
          </a:p>
          <a:p>
            <a:r>
              <a:rPr lang="en-US" dirty="0" smtClean="0"/>
              <a:t>“Green” plumbing installments (showers, toilets)</a:t>
            </a:r>
          </a:p>
          <a:p>
            <a:endParaRPr lang="en-US" dirty="0" smtClean="0"/>
          </a:p>
          <a:p>
            <a:endParaRPr lang="en-US" dirty="0"/>
          </a:p>
        </p:txBody>
      </p:sp>
      <p:pic>
        <p:nvPicPr>
          <p:cNvPr id="5123" name="Picture 3"/>
          <p:cNvPicPr>
            <a:picLocks noChangeAspect="1" noChangeArrowheads="1"/>
          </p:cNvPicPr>
          <p:nvPr/>
        </p:nvPicPr>
        <p:blipFill>
          <a:blip r:embed="rId2" cstate="print"/>
          <a:srcRect/>
          <a:stretch>
            <a:fillRect/>
          </a:stretch>
        </p:blipFill>
        <p:spPr bwMode="auto">
          <a:xfrm>
            <a:off x="4724400" y="4648200"/>
            <a:ext cx="4419600" cy="2209800"/>
          </a:xfrm>
          <a:prstGeom prst="rect">
            <a:avLst/>
          </a:prstGeom>
          <a:noFill/>
          <a:ln w="9525">
            <a:noFill/>
            <a:miter lim="800000"/>
            <a:headEnd/>
            <a:tailEnd/>
          </a:ln>
        </p:spPr>
      </p:pic>
      <p:sp>
        <p:nvSpPr>
          <p:cNvPr id="8" name="TextBox 7"/>
          <p:cNvSpPr txBox="1"/>
          <p:nvPr/>
        </p:nvSpPr>
        <p:spPr>
          <a:xfrm>
            <a:off x="5562600" y="3962400"/>
            <a:ext cx="3352800" cy="646331"/>
          </a:xfrm>
          <a:prstGeom prst="rect">
            <a:avLst/>
          </a:prstGeom>
          <a:noFill/>
        </p:spPr>
        <p:txBody>
          <a:bodyPr wrap="square" rtlCol="0">
            <a:spAutoFit/>
          </a:bodyPr>
          <a:lstStyle/>
          <a:p>
            <a:pPr algn="ctr"/>
            <a:r>
              <a:rPr lang="en-US" i="1" dirty="0" smtClean="0"/>
              <a:t>“hey girl, save water.  Pretty please?  I’m doing it.”</a:t>
            </a:r>
            <a:endParaRPr lang="en-US" i="1" dirty="0"/>
          </a:p>
        </p:txBody>
      </p:sp>
      <p:cxnSp>
        <p:nvCxnSpPr>
          <p:cNvPr id="10" name="Straight Arrow Connector 9"/>
          <p:cNvCxnSpPr/>
          <p:nvPr/>
        </p:nvCxnSpPr>
        <p:spPr>
          <a:xfrm>
            <a:off x="4038600" y="3886200"/>
            <a:ext cx="990600" cy="1219200"/>
          </a:xfrm>
          <a:prstGeom prst="straightConnector1">
            <a:avLst/>
          </a:prstGeom>
          <a:ln w="66675">
            <a:tailEnd type="arrow"/>
          </a:ln>
        </p:spPr>
        <p:style>
          <a:lnRef idx="1">
            <a:schemeClr val="accent1"/>
          </a:lnRef>
          <a:fillRef idx="0">
            <a:schemeClr val="accent1"/>
          </a:fillRef>
          <a:effectRef idx="0">
            <a:schemeClr val="accent1"/>
          </a:effectRef>
          <a:fontRef idx="minor">
            <a:schemeClr val="tx1"/>
          </a:fontRef>
        </p:style>
      </p:cxnSp>
      <p:pic>
        <p:nvPicPr>
          <p:cNvPr id="1026" name="Picture 2" descr="http://ia.media-imdb.com/images/M/MV5BMjAyMzI0NTU0NF5BMl5BanBnXkFtZTcwODc0MjAwNQ@@._V1._SY314_CR11,0,214,314_.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62600" y="228600"/>
            <a:ext cx="3352800" cy="365760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2" name="Straight Arrow Connector 11"/>
          <p:cNvCxnSpPr/>
          <p:nvPr/>
        </p:nvCxnSpPr>
        <p:spPr>
          <a:xfrm flipV="1">
            <a:off x="3276600" y="3581400"/>
            <a:ext cx="2743200" cy="1295400"/>
          </a:xfrm>
          <a:prstGeom prst="straightConnector1">
            <a:avLst/>
          </a:prstGeom>
          <a:ln w="793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88233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Cycle</a:t>
            </a:r>
            <a:endParaRPr lang="en-US" dirty="0"/>
          </a:p>
        </p:txBody>
      </p:sp>
      <p:sp>
        <p:nvSpPr>
          <p:cNvPr id="3" name="Content Placeholder 2"/>
          <p:cNvSpPr>
            <a:spLocks noGrp="1"/>
          </p:cNvSpPr>
          <p:nvPr>
            <p:ph sz="half" idx="1"/>
          </p:nvPr>
        </p:nvSpPr>
        <p:spPr>
          <a:xfrm>
            <a:off x="152400" y="1920084"/>
            <a:ext cx="4343400" cy="4709315"/>
          </a:xfrm>
        </p:spPr>
        <p:txBody>
          <a:bodyPr>
            <a:normAutofit lnSpcReduction="10000"/>
          </a:bodyPr>
          <a:lstStyle/>
          <a:p>
            <a:pPr marL="514350" indent="-514350">
              <a:buNone/>
            </a:pPr>
            <a:r>
              <a:rPr lang="en-US" dirty="0" smtClean="0"/>
              <a:t>Start: Liquid H2O</a:t>
            </a:r>
          </a:p>
          <a:p>
            <a:pPr marL="514350" indent="-514350">
              <a:buFont typeface="+mj-lt"/>
              <a:buAutoNum type="arabicPeriod"/>
            </a:pPr>
            <a:r>
              <a:rPr lang="en-US" b="1" u="sng" dirty="0" smtClean="0"/>
              <a:t>Evaporation</a:t>
            </a:r>
            <a:r>
              <a:rPr lang="en-US" dirty="0" smtClean="0"/>
              <a:t> – liquid to gas</a:t>
            </a:r>
          </a:p>
          <a:p>
            <a:pPr marL="880110" lvl="1" indent="-514350">
              <a:buFont typeface="+mj-lt"/>
              <a:buAutoNum type="arabicPeriod"/>
            </a:pPr>
            <a:r>
              <a:rPr lang="en-US" i="1" u="sng" dirty="0" smtClean="0"/>
              <a:t>Transpiration</a:t>
            </a:r>
            <a:r>
              <a:rPr lang="en-US" dirty="0" smtClean="0"/>
              <a:t> – evap. From plants/soil</a:t>
            </a:r>
          </a:p>
          <a:p>
            <a:pPr marL="880110" lvl="1" indent="-514350">
              <a:buFont typeface="+mj-lt"/>
              <a:buAutoNum type="arabicPeriod"/>
            </a:pPr>
            <a:endParaRPr lang="en-US" dirty="0" smtClean="0"/>
          </a:p>
          <a:p>
            <a:pPr marL="514350" indent="-514350">
              <a:buFont typeface="+mj-lt"/>
              <a:buAutoNum type="arabicPeriod"/>
            </a:pPr>
            <a:r>
              <a:rPr lang="en-US" b="1" u="sng" dirty="0" smtClean="0"/>
              <a:t>Condensation</a:t>
            </a:r>
            <a:r>
              <a:rPr lang="en-US" dirty="0" smtClean="0"/>
              <a:t> – gas to liquid (clouds)</a:t>
            </a:r>
          </a:p>
          <a:p>
            <a:pPr marL="514350" indent="-514350">
              <a:buFont typeface="+mj-lt"/>
              <a:buAutoNum type="arabicPeriod"/>
            </a:pPr>
            <a:endParaRPr lang="en-US" dirty="0" smtClean="0"/>
          </a:p>
          <a:p>
            <a:pPr marL="514350" indent="-514350">
              <a:buFont typeface="+mj-lt"/>
              <a:buAutoNum type="arabicPeriod"/>
            </a:pPr>
            <a:r>
              <a:rPr lang="en-US" b="1" u="sng" dirty="0" smtClean="0"/>
              <a:t>Precipitation</a:t>
            </a:r>
            <a:r>
              <a:rPr lang="en-US" dirty="0" smtClean="0"/>
              <a:t> – rain, sleet, snow</a:t>
            </a:r>
            <a:endParaRPr lang="en-US" dirty="0"/>
          </a:p>
        </p:txBody>
      </p:sp>
      <p:pic>
        <p:nvPicPr>
          <p:cNvPr id="5" name="Picture 4" descr="http://www.enchantedlearning.com/wgifs/Watercycle.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191000" y="0"/>
            <a:ext cx="4953000" cy="68580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Desalinization</a:t>
            </a:r>
            <a:endParaRPr lang="en-US" dirty="0"/>
          </a:p>
        </p:txBody>
      </p:sp>
      <p:sp>
        <p:nvSpPr>
          <p:cNvPr id="3" name="Content Placeholder 2"/>
          <p:cNvSpPr>
            <a:spLocks noGrp="1"/>
          </p:cNvSpPr>
          <p:nvPr>
            <p:ph idx="1"/>
          </p:nvPr>
        </p:nvSpPr>
        <p:spPr>
          <a:xfrm>
            <a:off x="228600" y="1524000"/>
            <a:ext cx="8458200" cy="5029200"/>
          </a:xfrm>
        </p:spPr>
        <p:txBody>
          <a:bodyPr>
            <a:normAutofit/>
          </a:bodyPr>
          <a:lstStyle/>
          <a:p>
            <a:r>
              <a:rPr lang="en-US" b="1" u="sng" dirty="0" smtClean="0"/>
              <a:t>Desalinization</a:t>
            </a:r>
            <a:r>
              <a:rPr lang="en-US" dirty="0" smtClean="0"/>
              <a:t> – process that removes salt from water supply</a:t>
            </a:r>
          </a:p>
          <a:p>
            <a:endParaRPr lang="en-US" dirty="0" smtClean="0"/>
          </a:p>
          <a:p>
            <a:pPr>
              <a:buNone/>
            </a:pPr>
            <a:r>
              <a:rPr lang="en-US" u="sng" dirty="0" smtClean="0"/>
              <a:t>Methods</a:t>
            </a:r>
            <a:r>
              <a:rPr lang="en-US" dirty="0" smtClean="0"/>
              <a:t>:</a:t>
            </a:r>
          </a:p>
          <a:p>
            <a:r>
              <a:rPr lang="en-US" b="1" u="sng" dirty="0" smtClean="0"/>
              <a:t>Vacuum Distillation </a:t>
            </a:r>
            <a:r>
              <a:rPr lang="en-US" dirty="0" smtClean="0"/>
              <a:t>– boiling salt water, and then re-condensing</a:t>
            </a:r>
          </a:p>
          <a:p>
            <a:r>
              <a:rPr lang="en-US" b="1" u="sng" dirty="0" smtClean="0"/>
              <a:t>Reverse Osmosis </a:t>
            </a:r>
            <a:r>
              <a:rPr lang="en-US" dirty="0" smtClean="0"/>
              <a:t>– pressure pushing salt water from high salt concentration to low salt concentration</a:t>
            </a:r>
          </a:p>
          <a:p>
            <a:pPr lvl="1"/>
            <a:r>
              <a:rPr lang="en-US" dirty="0" smtClean="0"/>
              <a:t>Result: pushes pure water through, traps salt</a:t>
            </a:r>
          </a:p>
          <a:p>
            <a:pPr lvl="1"/>
            <a:endParaRPr lang="en-US" dirty="0" smtClean="0"/>
          </a:p>
          <a:p>
            <a:pPr>
              <a:buNone/>
            </a:pPr>
            <a:r>
              <a:rPr lang="en-US" u="sng" dirty="0" smtClean="0"/>
              <a:t>Problems</a:t>
            </a:r>
            <a:r>
              <a:rPr lang="en-US" dirty="0" smtClean="0"/>
              <a:t>: Expensive, Global warming, fossil fuels</a:t>
            </a:r>
          </a:p>
        </p:txBody>
      </p:sp>
    </p:spTree>
    <p:extLst>
      <p:ext uri="{BB962C8B-B14F-4D97-AF65-F5344CB8AC3E}">
        <p14:creationId xmlns="" xmlns:p14="http://schemas.microsoft.com/office/powerpoint/2010/main" val="19497249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143000"/>
          </a:xfrm>
        </p:spPr>
        <p:txBody>
          <a:bodyPr/>
          <a:lstStyle/>
          <a:p>
            <a:r>
              <a:rPr lang="en-US" dirty="0" smtClean="0"/>
              <a:t>Unconventional Methods</a:t>
            </a:r>
            <a:endParaRPr lang="en-US" dirty="0"/>
          </a:p>
        </p:txBody>
      </p:sp>
      <p:sp>
        <p:nvSpPr>
          <p:cNvPr id="8" name="Content Placeholder 7"/>
          <p:cNvSpPr>
            <a:spLocks noGrp="1"/>
          </p:cNvSpPr>
          <p:nvPr>
            <p:ph sz="half" idx="1"/>
          </p:nvPr>
        </p:nvSpPr>
        <p:spPr>
          <a:xfrm>
            <a:off x="0" y="1219200"/>
            <a:ext cx="4495800" cy="5638800"/>
          </a:xfrm>
        </p:spPr>
        <p:txBody>
          <a:bodyPr>
            <a:normAutofit/>
          </a:bodyPr>
          <a:lstStyle/>
          <a:p>
            <a:pPr>
              <a:buNone/>
            </a:pPr>
            <a:r>
              <a:rPr lang="en-US" b="1" u="sng" dirty="0" smtClean="0"/>
              <a:t>Cloud Seeding </a:t>
            </a:r>
            <a:r>
              <a:rPr lang="en-US" dirty="0" smtClean="0"/>
              <a:t>– adding chemical to catalyze rain  (silver iodide)</a:t>
            </a:r>
          </a:p>
          <a:p>
            <a:pPr lvl="1"/>
            <a:r>
              <a:rPr lang="en-US" dirty="0" smtClean="0"/>
              <a:t>Problem: Cloud availability, health effects?</a:t>
            </a:r>
          </a:p>
          <a:p>
            <a:pPr lvl="1"/>
            <a:r>
              <a:rPr lang="en-US" dirty="0" smtClean="0"/>
              <a:t>Lawsuits (</a:t>
            </a:r>
            <a:r>
              <a:rPr lang="en-US" i="1" u="sng" dirty="0" smtClean="0"/>
              <a:t>Cloud Rustling</a:t>
            </a:r>
            <a:r>
              <a:rPr lang="en-US" dirty="0" smtClean="0"/>
              <a:t>)</a:t>
            </a:r>
          </a:p>
          <a:p>
            <a:pPr>
              <a:buNone/>
            </a:pPr>
            <a:endParaRPr lang="en-US" dirty="0" smtClean="0"/>
          </a:p>
          <a:p>
            <a:pPr>
              <a:buNone/>
            </a:pPr>
            <a:endParaRPr lang="en-US" dirty="0" smtClean="0"/>
          </a:p>
          <a:p>
            <a:pPr>
              <a:buNone/>
            </a:pPr>
            <a:r>
              <a:rPr lang="en-US" b="1" u="sng" dirty="0" smtClean="0"/>
              <a:t>Iceberg Towing </a:t>
            </a:r>
            <a:r>
              <a:rPr lang="en-US" dirty="0" smtClean="0"/>
              <a:t>– towing iceberg to dry region to use (coastal regions</a:t>
            </a:r>
          </a:p>
          <a:p>
            <a:pPr lvl="1"/>
            <a:r>
              <a:rPr lang="en-US" dirty="0" smtClean="0"/>
              <a:t>Problem: Expensive, clouds</a:t>
            </a:r>
            <a:endParaRPr lang="en-US" dirty="0"/>
          </a:p>
        </p:txBody>
      </p:sp>
      <p:pic>
        <p:nvPicPr>
          <p:cNvPr id="9218" name="Picture 2"/>
          <p:cNvPicPr>
            <a:picLocks noGrp="1" noChangeAspect="1" noChangeArrowheads="1"/>
          </p:cNvPicPr>
          <p:nvPr>
            <p:ph sz="half" idx="2"/>
          </p:nvPr>
        </p:nvPicPr>
        <p:blipFill>
          <a:blip r:embed="rId2" cstate="print"/>
          <a:srcRect/>
          <a:stretch>
            <a:fillRect/>
          </a:stretch>
        </p:blipFill>
        <p:spPr bwMode="auto">
          <a:xfrm>
            <a:off x="4953000" y="1143000"/>
            <a:ext cx="4191000" cy="4433888"/>
          </a:xfrm>
          <a:prstGeom prst="rect">
            <a:avLst/>
          </a:prstGeom>
          <a:noFill/>
          <a:ln w="9525">
            <a:noFill/>
            <a:miter lim="800000"/>
            <a:headEnd/>
            <a:tailEnd/>
          </a:ln>
          <a:effectLst/>
        </p:spPr>
      </p:pic>
      <p:sp>
        <p:nvSpPr>
          <p:cNvPr id="5" name="TextBox 4"/>
          <p:cNvSpPr txBox="1"/>
          <p:nvPr/>
        </p:nvSpPr>
        <p:spPr>
          <a:xfrm>
            <a:off x="4876800" y="5867400"/>
            <a:ext cx="4267200" cy="461665"/>
          </a:xfrm>
          <a:prstGeom prst="rect">
            <a:avLst/>
          </a:prstGeom>
          <a:noFill/>
        </p:spPr>
        <p:txBody>
          <a:bodyPr wrap="square" rtlCol="0">
            <a:spAutoFit/>
          </a:bodyPr>
          <a:lstStyle/>
          <a:p>
            <a:r>
              <a:rPr lang="en-US" sz="2400" i="1" dirty="0" smtClean="0">
                <a:solidFill>
                  <a:srgbClr val="FF0000"/>
                </a:solidFill>
              </a:rPr>
              <a:t>“everyday I’m </a:t>
            </a:r>
            <a:r>
              <a:rPr lang="en-US" sz="2400" i="1" dirty="0" err="1" smtClean="0">
                <a:solidFill>
                  <a:srgbClr val="FF0000"/>
                </a:solidFill>
              </a:rPr>
              <a:t>rustlin</a:t>
            </a:r>
            <a:r>
              <a:rPr lang="en-US" sz="2400" i="1" dirty="0" smtClean="0">
                <a:solidFill>
                  <a:srgbClr val="FF0000"/>
                </a:solidFill>
              </a:rPr>
              <a:t>’, </a:t>
            </a:r>
            <a:r>
              <a:rPr lang="en-US" sz="2400" i="1" dirty="0" err="1" smtClean="0">
                <a:solidFill>
                  <a:srgbClr val="FF0000"/>
                </a:solidFill>
              </a:rPr>
              <a:t>rustlin</a:t>
            </a:r>
            <a:r>
              <a:rPr lang="en-US" sz="2400" i="1" dirty="0" smtClean="0">
                <a:solidFill>
                  <a:srgbClr val="FF0000"/>
                </a:solidFill>
              </a:rPr>
              <a:t>’…”</a:t>
            </a:r>
            <a:endParaRPr lang="en-US" sz="2400" i="1" dirty="0">
              <a:solidFill>
                <a:srgbClr val="FF0000"/>
              </a:solidFill>
            </a:endParaRPr>
          </a:p>
        </p:txBody>
      </p:sp>
    </p:spTree>
    <p:extLst>
      <p:ext uri="{BB962C8B-B14F-4D97-AF65-F5344CB8AC3E}">
        <p14:creationId xmlns="" xmlns:p14="http://schemas.microsoft.com/office/powerpoint/2010/main" val="23869931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fontScale="90000"/>
          </a:bodyPr>
          <a:lstStyle/>
          <a:p>
            <a:r>
              <a:rPr lang="en-US" dirty="0" smtClean="0"/>
              <a:t>Are Israelites killing Palestinians?</a:t>
            </a:r>
            <a:endParaRPr lang="en-US" dirty="0"/>
          </a:p>
        </p:txBody>
      </p:sp>
      <p:sp>
        <p:nvSpPr>
          <p:cNvPr id="5" name="Content Placeholder 4"/>
          <p:cNvSpPr>
            <a:spLocks noGrp="1"/>
          </p:cNvSpPr>
          <p:nvPr>
            <p:ph idx="1"/>
          </p:nvPr>
        </p:nvSpPr>
        <p:spPr/>
        <p:txBody>
          <a:bodyPr/>
          <a:lstStyle/>
          <a:p>
            <a:endParaRPr lang="en-US" dirty="0" smtClean="0"/>
          </a:p>
          <a:p>
            <a:endParaRPr lang="en-US" dirty="0"/>
          </a:p>
          <a:p>
            <a:endParaRPr lang="en-US" dirty="0" smtClean="0"/>
          </a:p>
          <a:p>
            <a:pPr marL="0" indent="0" algn="ctr">
              <a:buNone/>
            </a:pPr>
            <a:r>
              <a:rPr lang="en-US" dirty="0" smtClean="0"/>
              <a:t>http</a:t>
            </a:r>
            <a:r>
              <a:rPr lang="en-US" dirty="0"/>
              <a:t>://www.youtube.com/watch?v=kZNxPRfZJnc</a:t>
            </a:r>
          </a:p>
        </p:txBody>
      </p:sp>
    </p:spTree>
    <p:extLst>
      <p:ext uri="{BB962C8B-B14F-4D97-AF65-F5344CB8AC3E}">
        <p14:creationId xmlns="" xmlns:p14="http://schemas.microsoft.com/office/powerpoint/2010/main" val="31934690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#5</a:t>
            </a:r>
            <a:endParaRPr lang="en-US" dirty="0"/>
          </a:p>
        </p:txBody>
      </p:sp>
      <p:sp>
        <p:nvSpPr>
          <p:cNvPr id="3" name="Content Placeholder 2"/>
          <p:cNvSpPr>
            <a:spLocks noGrp="1"/>
          </p:cNvSpPr>
          <p:nvPr>
            <p:ph idx="1"/>
          </p:nvPr>
        </p:nvSpPr>
        <p:spPr/>
        <p:txBody>
          <a:bodyPr/>
          <a:lstStyle/>
          <a:p>
            <a:r>
              <a:rPr lang="en-US" dirty="0" smtClean="0"/>
              <a:t>What are some negative implications of installing a dam?  Why can it be compared to a heart attack?</a:t>
            </a:r>
          </a:p>
          <a:p>
            <a:endParaRPr lang="en-US" dirty="0" smtClean="0"/>
          </a:p>
          <a:p>
            <a:r>
              <a:rPr lang="en-US" dirty="0" smtClean="0"/>
              <a:t>Why is our current amount of water usage from aquifers problematic?  How does building a city (with streets of concrete) worsen this problem?</a:t>
            </a:r>
          </a:p>
          <a:p>
            <a:endParaRPr lang="en-US" dirty="0" smtClean="0"/>
          </a:p>
          <a:p>
            <a:r>
              <a:rPr lang="en-US" dirty="0" smtClean="0"/>
              <a:t>Why would a third world country agree to having a privately owned water company take over?  What are some positives and negatives to this agreement?</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your tap water safe?</a:t>
            </a:r>
            <a:endParaRPr lang="en-US" dirty="0"/>
          </a:p>
        </p:txBody>
      </p:sp>
      <p:sp>
        <p:nvSpPr>
          <p:cNvPr id="5" name="Content Placeholder 4"/>
          <p:cNvSpPr>
            <a:spLocks noGrp="1"/>
          </p:cNvSpPr>
          <p:nvPr>
            <p:ph idx="1"/>
          </p:nvPr>
        </p:nvSpPr>
        <p:spPr/>
        <p:txBody>
          <a:bodyPr/>
          <a:lstStyle/>
          <a:p>
            <a:pPr>
              <a:buNone/>
            </a:pPr>
            <a:endParaRPr lang="en-US" dirty="0" smtClean="0">
              <a:hlinkClick r:id="rId2"/>
            </a:endParaRPr>
          </a:p>
          <a:p>
            <a:pPr>
              <a:buNone/>
            </a:pPr>
            <a:endParaRPr lang="en-US" dirty="0" smtClean="0">
              <a:hlinkClick r:id="rId2"/>
            </a:endParaRPr>
          </a:p>
          <a:p>
            <a:pPr>
              <a:buNone/>
            </a:pPr>
            <a:endParaRPr lang="en-US" dirty="0" smtClean="0">
              <a:hlinkClick r:id="rId2"/>
            </a:endParaRPr>
          </a:p>
          <a:p>
            <a:pPr>
              <a:buNone/>
            </a:pPr>
            <a:r>
              <a:rPr lang="en-US" dirty="0" smtClean="0">
                <a:hlinkClick r:id="rId2"/>
              </a:rPr>
              <a:t>http://www.nytimes.com/video/2009/12/16/us/1247466144198/tainted-tap-water.html</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Warm Up # 4</a:t>
            </a:r>
            <a:endParaRPr lang="en-US" dirty="0"/>
          </a:p>
        </p:txBody>
      </p:sp>
      <p:sp>
        <p:nvSpPr>
          <p:cNvPr id="3" name="Content Placeholder 2"/>
          <p:cNvSpPr>
            <a:spLocks noGrp="1"/>
          </p:cNvSpPr>
          <p:nvPr>
            <p:ph idx="1"/>
          </p:nvPr>
        </p:nvSpPr>
        <p:spPr>
          <a:xfrm>
            <a:off x="304800" y="1295400"/>
            <a:ext cx="8382000" cy="5562600"/>
          </a:xfrm>
        </p:spPr>
        <p:txBody>
          <a:bodyPr>
            <a:normAutofit/>
          </a:bodyPr>
          <a:lstStyle/>
          <a:p>
            <a:r>
              <a:rPr lang="en-US" dirty="0" smtClean="0"/>
              <a:t> Which substances ended up being ionic?  Did the results surprise you?  How so?  (were there more/less ionic compounds than expected?)</a:t>
            </a:r>
          </a:p>
          <a:p>
            <a:endParaRPr lang="en-US" dirty="0" smtClean="0"/>
          </a:p>
          <a:p>
            <a:r>
              <a:rPr lang="en-US" dirty="0" smtClean="0"/>
              <a:t>What do you think the point is of having dams put in place in rivers?  Do you think they are a good thing to have?  Why or why not?</a:t>
            </a:r>
          </a:p>
          <a:p>
            <a:endParaRPr lang="en-US" dirty="0" smtClean="0"/>
          </a:p>
          <a:p>
            <a:r>
              <a:rPr lang="en-US" dirty="0" smtClean="0"/>
              <a:t>Why would you want to go to a private school over a public school?  What are the incentives for a private school to want to be established?</a:t>
            </a:r>
          </a:p>
          <a:p>
            <a:endParaRPr lang="en-US"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Water in the Hands of Humans</a:t>
            </a:r>
            <a:endParaRPr lang="en-US" dirty="0"/>
          </a:p>
        </p:txBody>
      </p:sp>
      <p:sp>
        <p:nvSpPr>
          <p:cNvPr id="5" name="Subtitle 4"/>
          <p:cNvSpPr>
            <a:spLocks noGrp="1"/>
          </p:cNvSpPr>
          <p:nvPr>
            <p:ph type="subTitle" idx="1"/>
          </p:nvPr>
        </p:nvSpPr>
        <p:spPr/>
        <p:txBody>
          <a:bodyPr/>
          <a:lstStyle/>
          <a:p>
            <a:r>
              <a:rPr lang="en-US" dirty="0" smtClean="0"/>
              <a:t>Part II</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4" name="Content Placeholder 3"/>
          <p:cNvSpPr>
            <a:spLocks noGrp="1"/>
          </p:cNvSpPr>
          <p:nvPr>
            <p:ph sz="half" idx="1"/>
          </p:nvPr>
        </p:nvSpPr>
        <p:spPr>
          <a:xfrm>
            <a:off x="304800" y="1920084"/>
            <a:ext cx="4191000" cy="4633115"/>
          </a:xfrm>
        </p:spPr>
        <p:txBody>
          <a:bodyPr>
            <a:normAutofit/>
          </a:bodyPr>
          <a:lstStyle/>
          <a:p>
            <a:r>
              <a:rPr lang="en-US" dirty="0" smtClean="0"/>
              <a:t>Groundwater mining / overdrafting</a:t>
            </a:r>
          </a:p>
          <a:p>
            <a:pPr>
              <a:buNone/>
            </a:pPr>
            <a:endParaRPr lang="en-US" dirty="0" smtClean="0"/>
          </a:p>
          <a:p>
            <a:r>
              <a:rPr lang="en-US" dirty="0" smtClean="0"/>
              <a:t>Sustainable yield / natural recharge</a:t>
            </a:r>
          </a:p>
          <a:p>
            <a:endParaRPr lang="en-US" dirty="0" smtClean="0"/>
          </a:p>
          <a:p>
            <a:r>
              <a:rPr lang="en-US" dirty="0" smtClean="0"/>
              <a:t>Contaminated water / waterborne diseases</a:t>
            </a:r>
          </a:p>
          <a:p>
            <a:endParaRPr lang="en-US" dirty="0" smtClean="0"/>
          </a:p>
          <a:p>
            <a:r>
              <a:rPr lang="en-US" dirty="0" smtClean="0"/>
              <a:t>Wars over water</a:t>
            </a:r>
            <a:endParaRPr lang="en-US" dirty="0"/>
          </a:p>
        </p:txBody>
      </p:sp>
      <p:pic>
        <p:nvPicPr>
          <p:cNvPr id="12290" name="Picture 2"/>
          <p:cNvPicPr>
            <a:picLocks noGrp="1" noChangeAspect="1" noChangeArrowheads="1"/>
          </p:cNvPicPr>
          <p:nvPr>
            <p:ph sz="half" idx="2"/>
          </p:nvPr>
        </p:nvPicPr>
        <p:blipFill>
          <a:blip r:embed="rId2" cstate="print"/>
          <a:srcRect/>
          <a:stretch>
            <a:fillRect/>
          </a:stretch>
        </p:blipFill>
        <p:spPr bwMode="auto">
          <a:xfrm>
            <a:off x="4762500" y="1143000"/>
            <a:ext cx="3810000"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Wars Over Water: Middle East</a:t>
            </a:r>
            <a:endParaRPr lang="en-US" dirty="0"/>
          </a:p>
        </p:txBody>
      </p:sp>
      <p:sp>
        <p:nvSpPr>
          <p:cNvPr id="3" name="Content Placeholder 2"/>
          <p:cNvSpPr>
            <a:spLocks noGrp="1"/>
          </p:cNvSpPr>
          <p:nvPr>
            <p:ph sz="half" idx="1"/>
          </p:nvPr>
        </p:nvSpPr>
        <p:spPr>
          <a:xfrm>
            <a:off x="0" y="1219200"/>
            <a:ext cx="4495800" cy="5638800"/>
          </a:xfrm>
        </p:spPr>
        <p:txBody>
          <a:bodyPr>
            <a:normAutofit/>
          </a:bodyPr>
          <a:lstStyle/>
          <a:p>
            <a:pPr>
              <a:buNone/>
            </a:pPr>
            <a:r>
              <a:rPr lang="en-US" b="1" u="sng" dirty="0" smtClean="0"/>
              <a:t>Palestine vs. Israel</a:t>
            </a:r>
          </a:p>
          <a:p>
            <a:endParaRPr lang="en-US" dirty="0" smtClean="0"/>
          </a:p>
          <a:p>
            <a:r>
              <a:rPr lang="en-US" dirty="0" smtClean="0"/>
              <a:t>Jordan River – West Bank</a:t>
            </a:r>
          </a:p>
          <a:p>
            <a:endParaRPr lang="en-US" dirty="0" smtClean="0"/>
          </a:p>
          <a:p>
            <a:r>
              <a:rPr lang="en-US" dirty="0" smtClean="0"/>
              <a:t>Water as a weapon</a:t>
            </a:r>
          </a:p>
          <a:p>
            <a:pPr lvl="1"/>
            <a:r>
              <a:rPr lang="en-US" dirty="0" smtClean="0"/>
              <a:t>Israel supplies to Palestine</a:t>
            </a:r>
          </a:p>
          <a:p>
            <a:endParaRPr lang="en-US" dirty="0" smtClean="0"/>
          </a:p>
          <a:p>
            <a:r>
              <a:rPr lang="en-US" dirty="0" smtClean="0"/>
              <a:t>Israeli Law – cannot build water supply without </a:t>
            </a:r>
            <a:r>
              <a:rPr lang="en-US" dirty="0" err="1" smtClean="0"/>
              <a:t>gov’t</a:t>
            </a:r>
            <a:r>
              <a:rPr lang="en-US" dirty="0" smtClean="0"/>
              <a:t> approval </a:t>
            </a:r>
          </a:p>
          <a:p>
            <a:pPr lvl="1"/>
            <a:r>
              <a:rPr lang="en-US" dirty="0" smtClean="0"/>
              <a:t>needs license – never issued</a:t>
            </a:r>
          </a:p>
          <a:p>
            <a:endParaRPr lang="en-US" dirty="0" smtClean="0"/>
          </a:p>
          <a:p>
            <a:endParaRPr lang="en-US"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648200" y="1066800"/>
            <a:ext cx="4495800"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Wars Over Water: Africa</a:t>
            </a:r>
            <a:endParaRPr lang="en-US" dirty="0"/>
          </a:p>
        </p:txBody>
      </p:sp>
      <p:sp>
        <p:nvSpPr>
          <p:cNvPr id="3" name="Content Placeholder 2"/>
          <p:cNvSpPr>
            <a:spLocks noGrp="1"/>
          </p:cNvSpPr>
          <p:nvPr>
            <p:ph sz="half" idx="1"/>
          </p:nvPr>
        </p:nvSpPr>
        <p:spPr>
          <a:xfrm>
            <a:off x="0" y="1219200"/>
            <a:ext cx="4495800" cy="5638799"/>
          </a:xfrm>
        </p:spPr>
        <p:txBody>
          <a:bodyPr>
            <a:normAutofit lnSpcReduction="10000"/>
          </a:bodyPr>
          <a:lstStyle/>
          <a:p>
            <a:pPr>
              <a:buNone/>
            </a:pPr>
            <a:r>
              <a:rPr lang="en-US" b="1" dirty="0" smtClean="0"/>
              <a:t>Darfur (Sudan)</a:t>
            </a:r>
          </a:p>
          <a:p>
            <a:r>
              <a:rPr lang="en-US" dirty="0" smtClean="0"/>
              <a:t>Arab nomads vs. black African farmers</a:t>
            </a:r>
          </a:p>
          <a:p>
            <a:r>
              <a:rPr lang="en-US" dirty="0" smtClean="0"/>
              <a:t>Religious differences</a:t>
            </a:r>
          </a:p>
          <a:p>
            <a:r>
              <a:rPr lang="en-US" dirty="0" smtClean="0"/>
              <a:t>Fight over water (shortages for crops)</a:t>
            </a:r>
          </a:p>
          <a:p>
            <a:r>
              <a:rPr lang="en-US" dirty="0" smtClean="0"/>
              <a:t>Death toll: 100,000+</a:t>
            </a:r>
          </a:p>
          <a:p>
            <a:endParaRPr lang="en-US" dirty="0" smtClean="0"/>
          </a:p>
          <a:p>
            <a:pPr>
              <a:buNone/>
            </a:pPr>
            <a:r>
              <a:rPr lang="en-US" b="1" dirty="0" smtClean="0"/>
              <a:t>Rwanda (Africa)</a:t>
            </a:r>
          </a:p>
          <a:p>
            <a:r>
              <a:rPr lang="en-US" dirty="0" smtClean="0"/>
              <a:t>Tutsi vs. Hutu</a:t>
            </a:r>
          </a:p>
          <a:p>
            <a:r>
              <a:rPr lang="en-US" dirty="0" smtClean="0"/>
              <a:t>Political/resource disputes (including water)</a:t>
            </a:r>
          </a:p>
          <a:p>
            <a:r>
              <a:rPr lang="en-US" dirty="0" smtClean="0"/>
              <a:t>Death toll: 800,000+</a:t>
            </a:r>
            <a:endParaRPr lang="en-US" dirty="0"/>
          </a:p>
        </p:txBody>
      </p:sp>
      <p:pic>
        <p:nvPicPr>
          <p:cNvPr id="2050" name="Picture 2" descr="http://www.blackagendareport.com/images/stories/142/darfur-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67200" y="1143001"/>
            <a:ext cx="4876800" cy="2057400"/>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spazzinsf.files.wordpress.com/2012/09/rwanda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267200" y="3200400"/>
            <a:ext cx="4876800" cy="36576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Upon Precipitation…Part I</a:t>
            </a:r>
            <a:endParaRPr lang="en-US" dirty="0"/>
          </a:p>
        </p:txBody>
      </p:sp>
      <p:sp>
        <p:nvSpPr>
          <p:cNvPr id="3" name="Content Placeholder 2"/>
          <p:cNvSpPr>
            <a:spLocks noGrp="1"/>
          </p:cNvSpPr>
          <p:nvPr>
            <p:ph sz="half" idx="1"/>
          </p:nvPr>
        </p:nvSpPr>
        <p:spPr>
          <a:xfrm>
            <a:off x="0" y="1447800"/>
            <a:ext cx="5105400" cy="5791200"/>
          </a:xfrm>
        </p:spPr>
        <p:txBody>
          <a:bodyPr/>
          <a:lstStyle/>
          <a:p>
            <a:pPr>
              <a:buNone/>
            </a:pPr>
            <a:r>
              <a:rPr lang="en-US" b="1" u="sng" dirty="0" smtClean="0"/>
              <a:t>Surface Water</a:t>
            </a:r>
            <a:r>
              <a:rPr lang="en-US" dirty="0" smtClean="0"/>
              <a:t> – rain not underground</a:t>
            </a:r>
          </a:p>
          <a:p>
            <a:endParaRPr lang="en-US" dirty="0" smtClean="0"/>
          </a:p>
          <a:p>
            <a:pPr>
              <a:buNone/>
            </a:pPr>
            <a:r>
              <a:rPr lang="en-US" dirty="0" smtClean="0"/>
              <a:t>Forms:</a:t>
            </a:r>
          </a:p>
          <a:p>
            <a:r>
              <a:rPr lang="en-US" b="1" u="sng" dirty="0" smtClean="0"/>
              <a:t>Surface Runoff </a:t>
            </a:r>
            <a:r>
              <a:rPr lang="en-US" dirty="0" smtClean="0"/>
              <a:t>– flows into lakes, rivers, oceans, etc.</a:t>
            </a:r>
          </a:p>
          <a:p>
            <a:endParaRPr lang="en-US" dirty="0" smtClean="0"/>
          </a:p>
          <a:p>
            <a:r>
              <a:rPr lang="en-US" b="1" u="sng" dirty="0" smtClean="0"/>
              <a:t>Watershed </a:t>
            </a:r>
            <a:r>
              <a:rPr lang="en-US" dirty="0" smtClean="0"/>
              <a:t>– ecosystems near where water is flowing, emptying and draining (near a lake, river or delta)</a:t>
            </a:r>
          </a:p>
        </p:txBody>
      </p:sp>
      <p:pic>
        <p:nvPicPr>
          <p:cNvPr id="2050" name="Picture 2" descr="http://www.cdc.gov/healthywater/images/drinking/wells/figure_wells_groundwater_usgs.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0425" y="1752600"/>
            <a:ext cx="4473575" cy="42672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125"/>
            <a:ext cx="8229600" cy="1143000"/>
          </a:xfrm>
        </p:spPr>
        <p:txBody>
          <a:bodyPr/>
          <a:lstStyle/>
          <a:p>
            <a:r>
              <a:rPr lang="en-US" dirty="0" smtClean="0"/>
              <a:t>Building Dams: A Heart Attack</a:t>
            </a:r>
            <a:endParaRPr lang="en-US" dirty="0"/>
          </a:p>
        </p:txBody>
      </p:sp>
      <p:sp>
        <p:nvSpPr>
          <p:cNvPr id="5" name="Text Placeholder 4"/>
          <p:cNvSpPr>
            <a:spLocks noGrp="1"/>
          </p:cNvSpPr>
          <p:nvPr>
            <p:ph type="body" idx="1"/>
          </p:nvPr>
        </p:nvSpPr>
        <p:spPr>
          <a:xfrm>
            <a:off x="304800" y="1295400"/>
            <a:ext cx="4040188" cy="659352"/>
          </a:xfrm>
        </p:spPr>
        <p:txBody>
          <a:bodyPr/>
          <a:lstStyle/>
          <a:p>
            <a:r>
              <a:rPr lang="en-US" dirty="0" smtClean="0">
                <a:solidFill>
                  <a:srgbClr val="92D050"/>
                </a:solidFill>
              </a:rPr>
              <a:t>Positives</a:t>
            </a:r>
            <a:endParaRPr lang="en-US" dirty="0">
              <a:solidFill>
                <a:srgbClr val="92D050"/>
              </a:solidFill>
            </a:endParaRPr>
          </a:p>
        </p:txBody>
      </p:sp>
      <p:sp>
        <p:nvSpPr>
          <p:cNvPr id="7" name="Text Placeholder 6"/>
          <p:cNvSpPr>
            <a:spLocks noGrp="1"/>
          </p:cNvSpPr>
          <p:nvPr>
            <p:ph type="body" sz="half" idx="3"/>
          </p:nvPr>
        </p:nvSpPr>
        <p:spPr>
          <a:xfrm>
            <a:off x="4572000" y="1219200"/>
            <a:ext cx="4041775" cy="654843"/>
          </a:xfrm>
        </p:spPr>
        <p:txBody>
          <a:bodyPr/>
          <a:lstStyle/>
          <a:p>
            <a:r>
              <a:rPr lang="en-US" dirty="0" smtClean="0"/>
              <a:t>Negatives</a:t>
            </a:r>
            <a:endParaRPr lang="en-US" dirty="0"/>
          </a:p>
        </p:txBody>
      </p:sp>
      <p:sp>
        <p:nvSpPr>
          <p:cNvPr id="6" name="Content Placeholder 5"/>
          <p:cNvSpPr>
            <a:spLocks noGrp="1"/>
          </p:cNvSpPr>
          <p:nvPr>
            <p:ph sz="quarter" idx="2"/>
          </p:nvPr>
        </p:nvSpPr>
        <p:spPr>
          <a:xfrm>
            <a:off x="0" y="2057400"/>
            <a:ext cx="4497388" cy="4800600"/>
          </a:xfrm>
        </p:spPr>
        <p:txBody>
          <a:bodyPr>
            <a:normAutofit/>
          </a:bodyPr>
          <a:lstStyle/>
          <a:p>
            <a:r>
              <a:rPr lang="en-US" dirty="0" smtClean="0"/>
              <a:t>Power source (</a:t>
            </a:r>
            <a:r>
              <a:rPr lang="en-US" b="1" u="sng" dirty="0" smtClean="0"/>
              <a:t>hydroelectric</a:t>
            </a:r>
            <a:r>
              <a:rPr lang="en-US" dirty="0" smtClean="0"/>
              <a:t>)</a:t>
            </a:r>
          </a:p>
          <a:p>
            <a:endParaRPr lang="en-US" dirty="0" smtClean="0"/>
          </a:p>
          <a:p>
            <a:r>
              <a:rPr lang="en-US" dirty="0" smtClean="0"/>
              <a:t>Crop irrigation</a:t>
            </a:r>
          </a:p>
          <a:p>
            <a:endParaRPr lang="en-US" dirty="0" smtClean="0"/>
          </a:p>
          <a:p>
            <a:r>
              <a:rPr lang="en-US" dirty="0" smtClean="0"/>
              <a:t>Fishing made easier</a:t>
            </a:r>
          </a:p>
          <a:p>
            <a:endParaRPr lang="en-US" dirty="0" smtClean="0"/>
          </a:p>
          <a:p>
            <a:r>
              <a:rPr lang="en-US" dirty="0" smtClean="0"/>
              <a:t>Reduces downstream flooding</a:t>
            </a:r>
          </a:p>
          <a:p>
            <a:endParaRPr lang="en-US" dirty="0" smtClean="0"/>
          </a:p>
          <a:p>
            <a:endParaRPr lang="en-US" dirty="0" smtClean="0"/>
          </a:p>
          <a:p>
            <a:pPr algn="ctr">
              <a:buNone/>
            </a:pPr>
            <a:r>
              <a:rPr lang="en-US" sz="2800" dirty="0" smtClean="0"/>
              <a:t>THE BAD OUTWEIGHS THE GOOD</a:t>
            </a:r>
            <a:endParaRPr lang="en-US" sz="2800" dirty="0"/>
          </a:p>
        </p:txBody>
      </p:sp>
      <p:sp>
        <p:nvSpPr>
          <p:cNvPr id="8" name="Content Placeholder 7"/>
          <p:cNvSpPr>
            <a:spLocks noGrp="1"/>
          </p:cNvSpPr>
          <p:nvPr>
            <p:ph sz="quarter" idx="4"/>
          </p:nvPr>
        </p:nvSpPr>
        <p:spPr>
          <a:xfrm>
            <a:off x="4645025" y="1981200"/>
            <a:ext cx="4498975" cy="4876800"/>
          </a:xfrm>
        </p:spPr>
        <p:txBody>
          <a:bodyPr>
            <a:normAutofit fontScale="92500" lnSpcReduction="10000"/>
          </a:bodyPr>
          <a:lstStyle/>
          <a:p>
            <a:r>
              <a:rPr lang="en-US" sz="2800" dirty="0" smtClean="0"/>
              <a:t>Expensive/could collapse</a:t>
            </a:r>
          </a:p>
          <a:p>
            <a:endParaRPr lang="en-US" sz="2800" dirty="0" smtClean="0"/>
          </a:p>
          <a:p>
            <a:r>
              <a:rPr lang="en-US" sz="2800" dirty="0" smtClean="0"/>
              <a:t>Fish migration (salmon) disrupted</a:t>
            </a:r>
          </a:p>
          <a:p>
            <a:endParaRPr lang="en-US" sz="2800" dirty="0" smtClean="0"/>
          </a:p>
          <a:p>
            <a:r>
              <a:rPr lang="en-US" sz="2800" dirty="0" smtClean="0"/>
              <a:t>Upstream flooding</a:t>
            </a:r>
          </a:p>
          <a:p>
            <a:endParaRPr lang="en-US" sz="2800" dirty="0" smtClean="0"/>
          </a:p>
          <a:p>
            <a:r>
              <a:rPr lang="en-US" sz="2800" dirty="0" smtClean="0"/>
              <a:t>Earthquakes</a:t>
            </a:r>
          </a:p>
          <a:p>
            <a:endParaRPr lang="en-US" sz="2800" dirty="0" smtClean="0"/>
          </a:p>
          <a:p>
            <a:r>
              <a:rPr lang="en-US" sz="2800" dirty="0" smtClean="0"/>
              <a:t>Lack of nutrients downstream</a:t>
            </a:r>
          </a:p>
          <a:p>
            <a:endParaRPr lang="en-US" dirty="0" smtClean="0"/>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Aral Sea </a:t>
            </a:r>
            <a:endParaRPr lang="en-US" dirty="0"/>
          </a:p>
        </p:txBody>
      </p:sp>
      <p:sp>
        <p:nvSpPr>
          <p:cNvPr id="3" name="Content Placeholder 2"/>
          <p:cNvSpPr>
            <a:spLocks noGrp="1"/>
          </p:cNvSpPr>
          <p:nvPr>
            <p:ph sz="half" idx="1"/>
          </p:nvPr>
        </p:nvSpPr>
        <p:spPr>
          <a:xfrm>
            <a:off x="0" y="1295400"/>
            <a:ext cx="4648200" cy="5562599"/>
          </a:xfrm>
        </p:spPr>
        <p:txBody>
          <a:bodyPr>
            <a:normAutofit/>
          </a:bodyPr>
          <a:lstStyle/>
          <a:p>
            <a:r>
              <a:rPr lang="en-US" b="1" u="sng" dirty="0" smtClean="0"/>
              <a:t>Aral Sea </a:t>
            </a:r>
            <a:r>
              <a:rPr lang="en-US" dirty="0" smtClean="0"/>
              <a:t>– large freshwater lake in Asia</a:t>
            </a:r>
          </a:p>
          <a:p>
            <a:endParaRPr lang="en-US" dirty="0" smtClean="0"/>
          </a:p>
          <a:p>
            <a:r>
              <a:rPr lang="en-US" dirty="0" smtClean="0"/>
              <a:t>Soviets used it for irrigation</a:t>
            </a:r>
          </a:p>
          <a:p>
            <a:endParaRPr lang="en-US" dirty="0" smtClean="0"/>
          </a:p>
          <a:p>
            <a:r>
              <a:rPr lang="en-US" dirty="0" smtClean="0"/>
              <a:t>Too much salt/toxic chemicals</a:t>
            </a:r>
          </a:p>
          <a:p>
            <a:endParaRPr lang="en-US" dirty="0" smtClean="0"/>
          </a:p>
          <a:p>
            <a:r>
              <a:rPr lang="en-US" dirty="0" smtClean="0"/>
              <a:t>Dust storms – no farming</a:t>
            </a:r>
          </a:p>
          <a:p>
            <a:endParaRPr lang="en-US" dirty="0" smtClean="0"/>
          </a:p>
          <a:p>
            <a:r>
              <a:rPr lang="en-US" dirty="0" smtClean="0"/>
              <a:t>Lake almost dry, $1 billion lost</a:t>
            </a:r>
          </a:p>
          <a:p>
            <a:endParaRPr lang="en-US" dirty="0" smtClean="0"/>
          </a:p>
          <a:p>
            <a:endParaRPr lang="en-US" dirty="0" smtClean="0"/>
          </a:p>
        </p:txBody>
      </p:sp>
      <p:pic>
        <p:nvPicPr>
          <p:cNvPr id="10243" name="Picture 3"/>
          <p:cNvPicPr>
            <a:picLocks noChangeAspect="1" noChangeArrowheads="1"/>
          </p:cNvPicPr>
          <p:nvPr/>
        </p:nvPicPr>
        <p:blipFill>
          <a:blip r:embed="rId2" cstate="print"/>
          <a:srcRect/>
          <a:stretch>
            <a:fillRect/>
          </a:stretch>
        </p:blipFill>
        <p:spPr bwMode="auto">
          <a:xfrm>
            <a:off x="4572000" y="4267200"/>
            <a:ext cx="4572000" cy="2590800"/>
          </a:xfrm>
          <a:prstGeom prst="rect">
            <a:avLst/>
          </a:prstGeom>
          <a:noFill/>
          <a:ln w="9525">
            <a:noFill/>
            <a:miter lim="800000"/>
            <a:headEnd/>
            <a:tailEnd/>
          </a:ln>
          <a:effectLst/>
        </p:spPr>
      </p:pic>
      <p:pic>
        <p:nvPicPr>
          <p:cNvPr id="4098" name="Picture 2" descr="http://t0.gstatic.com/images?q=tbn:ANd9GcQFXkFQiEHK82GnY1scfnyAU1me4w0nXjIXHeqirTfhtwsAzHJfG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91050" y="0"/>
            <a:ext cx="4552950" cy="42672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0"/>
            <a:ext cx="8229600" cy="1143000"/>
          </a:xfrm>
        </p:spPr>
        <p:txBody>
          <a:bodyPr/>
          <a:lstStyle/>
          <a:p>
            <a:r>
              <a:rPr lang="en-US" dirty="0" smtClean="0"/>
              <a:t>Water “Ownership”</a:t>
            </a:r>
            <a:endParaRPr lang="en-US" dirty="0"/>
          </a:p>
        </p:txBody>
      </p:sp>
      <p:sp>
        <p:nvSpPr>
          <p:cNvPr id="8" name="Content Placeholder 7"/>
          <p:cNvSpPr>
            <a:spLocks noGrp="1"/>
          </p:cNvSpPr>
          <p:nvPr>
            <p:ph sz="half" idx="1"/>
          </p:nvPr>
        </p:nvSpPr>
        <p:spPr>
          <a:xfrm>
            <a:off x="0" y="1143000"/>
            <a:ext cx="4800600" cy="5714999"/>
          </a:xfrm>
        </p:spPr>
        <p:txBody>
          <a:bodyPr>
            <a:normAutofit lnSpcReduction="10000"/>
          </a:bodyPr>
          <a:lstStyle/>
          <a:p>
            <a:pPr algn="ctr">
              <a:buNone/>
            </a:pPr>
            <a:r>
              <a:rPr lang="en-US" b="1" dirty="0" smtClean="0"/>
              <a:t>Upstream controls Downstream</a:t>
            </a:r>
          </a:p>
          <a:p>
            <a:endParaRPr lang="en-US" dirty="0" smtClean="0"/>
          </a:p>
          <a:p>
            <a:pPr>
              <a:buNone/>
            </a:pPr>
            <a:r>
              <a:rPr lang="en-US" dirty="0" smtClean="0"/>
              <a:t>India vs. Bangladesh</a:t>
            </a:r>
          </a:p>
          <a:p>
            <a:pPr lvl="1"/>
            <a:r>
              <a:rPr lang="en-US" dirty="0" smtClean="0"/>
              <a:t>Ganges River</a:t>
            </a:r>
          </a:p>
          <a:p>
            <a:pPr lvl="1"/>
            <a:endParaRPr lang="en-US" dirty="0" smtClean="0"/>
          </a:p>
          <a:p>
            <a:pPr>
              <a:buNone/>
            </a:pPr>
            <a:r>
              <a:rPr lang="en-US" b="1" u="sng" dirty="0" smtClean="0"/>
              <a:t>Los Angeles Aqueduct </a:t>
            </a:r>
            <a:r>
              <a:rPr lang="en-US" dirty="0" smtClean="0"/>
              <a:t>– lying to East Cali for water</a:t>
            </a:r>
          </a:p>
          <a:p>
            <a:pPr lvl="1"/>
            <a:r>
              <a:rPr lang="en-US" dirty="0" smtClean="0"/>
              <a:t>Owens Valley, CA</a:t>
            </a:r>
          </a:p>
          <a:p>
            <a:pPr lvl="1"/>
            <a:r>
              <a:rPr lang="en-US" dirty="0" smtClean="0"/>
              <a:t>Mono Lake</a:t>
            </a:r>
          </a:p>
          <a:p>
            <a:pPr lvl="1"/>
            <a:endParaRPr lang="en-US" dirty="0" smtClean="0"/>
          </a:p>
          <a:p>
            <a:pPr>
              <a:buNone/>
            </a:pPr>
            <a:r>
              <a:rPr lang="en-US" dirty="0" smtClean="0"/>
              <a:t>Israel vs. Palestine</a:t>
            </a:r>
          </a:p>
          <a:p>
            <a:pPr lvl="1"/>
            <a:r>
              <a:rPr lang="en-US" dirty="0" smtClean="0"/>
              <a:t>Jordan River</a:t>
            </a:r>
          </a:p>
          <a:p>
            <a:pPr lvl="1"/>
            <a:endParaRPr lang="en-US" dirty="0"/>
          </a:p>
          <a:p>
            <a:endParaRPr lang="en-US" dirty="0" smtClean="0"/>
          </a:p>
        </p:txBody>
      </p:sp>
      <p:pic>
        <p:nvPicPr>
          <p:cNvPr id="13315" name="Picture 3"/>
          <p:cNvPicPr>
            <a:picLocks noChangeAspect="1" noChangeArrowheads="1"/>
          </p:cNvPicPr>
          <p:nvPr/>
        </p:nvPicPr>
        <p:blipFill>
          <a:blip r:embed="rId2" cstate="print"/>
          <a:srcRect/>
          <a:stretch>
            <a:fillRect/>
          </a:stretch>
        </p:blipFill>
        <p:spPr bwMode="auto">
          <a:xfrm>
            <a:off x="4724400" y="1219200"/>
            <a:ext cx="4419600" cy="2486025"/>
          </a:xfrm>
          <a:prstGeom prst="rect">
            <a:avLst/>
          </a:prstGeom>
          <a:noFill/>
          <a:ln w="9525">
            <a:noFill/>
            <a:miter lim="800000"/>
            <a:headEnd/>
            <a:tailEnd/>
          </a:ln>
          <a:effectLst/>
        </p:spPr>
      </p:pic>
      <p:pic>
        <p:nvPicPr>
          <p:cNvPr id="5122" name="Picture 2" descr="http://upload.wikimedia.org/wikipedia/commons/thumb/a/ac/First_Los_Angeles_Aqueduct_Cascades,_Sylmar.jpg/250px-First_Los_Angeles_Aqueduct_Cascades,_Sylmar.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24400" y="3886200"/>
            <a:ext cx="4419600" cy="29718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Privatization of Water</a:t>
            </a:r>
            <a:endParaRPr lang="en-US" dirty="0"/>
          </a:p>
        </p:txBody>
      </p:sp>
      <p:sp>
        <p:nvSpPr>
          <p:cNvPr id="3" name="Content Placeholder 2"/>
          <p:cNvSpPr>
            <a:spLocks noGrp="1"/>
          </p:cNvSpPr>
          <p:nvPr>
            <p:ph sz="half" idx="1"/>
          </p:nvPr>
        </p:nvSpPr>
        <p:spPr>
          <a:xfrm>
            <a:off x="0" y="1219200"/>
            <a:ext cx="5029200" cy="5638799"/>
          </a:xfrm>
        </p:spPr>
        <p:txBody>
          <a:bodyPr/>
          <a:lstStyle/>
          <a:p>
            <a:r>
              <a:rPr lang="en-US" dirty="0" smtClean="0"/>
              <a:t>Coke cheaper than water…how is that possible?</a:t>
            </a:r>
          </a:p>
          <a:p>
            <a:endParaRPr lang="en-US" dirty="0" smtClean="0"/>
          </a:p>
          <a:p>
            <a:r>
              <a:rPr lang="en-US" dirty="0" smtClean="0"/>
              <a:t>Private owned water (France)</a:t>
            </a:r>
          </a:p>
          <a:p>
            <a:pPr lvl="1"/>
            <a:r>
              <a:rPr lang="en-US" dirty="0" smtClean="0"/>
              <a:t>Better quality?</a:t>
            </a:r>
          </a:p>
          <a:p>
            <a:pPr lvl="1"/>
            <a:r>
              <a:rPr lang="en-US" dirty="0" smtClean="0"/>
              <a:t>More expensive? Profitable?</a:t>
            </a:r>
          </a:p>
          <a:p>
            <a:endParaRPr lang="en-US" dirty="0" smtClean="0"/>
          </a:p>
          <a:p>
            <a:r>
              <a:rPr lang="en-US" dirty="0" smtClean="0"/>
              <a:t>Water = a commodity (Reagan)</a:t>
            </a:r>
          </a:p>
          <a:p>
            <a:endParaRPr lang="en-US" dirty="0" smtClean="0"/>
          </a:p>
          <a:p>
            <a:r>
              <a:rPr lang="en-US" dirty="0" smtClean="0"/>
              <a:t>Bottled vs. Tap Water</a:t>
            </a:r>
          </a:p>
          <a:p>
            <a:pPr lvl="1"/>
            <a:r>
              <a:rPr lang="en-US" dirty="0" smtClean="0"/>
              <a:t>Costs?  Convenience?  Health benefits?</a:t>
            </a:r>
          </a:p>
        </p:txBody>
      </p:sp>
      <p:pic>
        <p:nvPicPr>
          <p:cNvPr id="6146" name="Picture 2" descr="http://t0.gstatic.com/images?q=tbn:ANd9GcQzAanyqotQNq25Hca5Ia6y2x_97RIAVbGmzab-eefgWVJYjYRc"/>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86400" y="1752600"/>
            <a:ext cx="3200400" cy="45720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Legislation (USA)</a:t>
            </a:r>
            <a:endParaRPr lang="en-US" dirty="0"/>
          </a:p>
        </p:txBody>
      </p:sp>
      <p:sp>
        <p:nvSpPr>
          <p:cNvPr id="3" name="Content Placeholder 2"/>
          <p:cNvSpPr>
            <a:spLocks noGrp="1"/>
          </p:cNvSpPr>
          <p:nvPr>
            <p:ph idx="1"/>
          </p:nvPr>
        </p:nvSpPr>
        <p:spPr>
          <a:xfrm>
            <a:off x="457200" y="1935480"/>
            <a:ext cx="8229600" cy="4693920"/>
          </a:xfrm>
        </p:spPr>
        <p:txBody>
          <a:bodyPr>
            <a:normAutofit fontScale="92500"/>
          </a:bodyPr>
          <a:lstStyle/>
          <a:p>
            <a:r>
              <a:rPr lang="en-US" b="1" u="sng" dirty="0" smtClean="0"/>
              <a:t>Clean Water Act </a:t>
            </a:r>
            <a:r>
              <a:rPr lang="en-US" dirty="0" smtClean="0"/>
              <a:t>– sets water standards for consumption</a:t>
            </a:r>
          </a:p>
          <a:p>
            <a:pPr lvl="1"/>
            <a:r>
              <a:rPr lang="en-US" dirty="0" smtClean="0"/>
              <a:t>Surface level water (lakes, rivers, streams)</a:t>
            </a:r>
          </a:p>
          <a:p>
            <a:pPr lvl="1"/>
            <a:endParaRPr lang="en-US" dirty="0"/>
          </a:p>
          <a:p>
            <a:r>
              <a:rPr lang="en-US" b="1" u="sng" dirty="0" smtClean="0"/>
              <a:t>Safe Drinking Water Act </a:t>
            </a:r>
            <a:r>
              <a:rPr lang="en-US" dirty="0" smtClean="0"/>
              <a:t>– in charge of public water systems</a:t>
            </a:r>
          </a:p>
          <a:p>
            <a:pPr lvl="1"/>
            <a:r>
              <a:rPr lang="en-US" dirty="0" smtClean="0"/>
              <a:t>Groundwater (stored in aquifers)</a:t>
            </a:r>
          </a:p>
          <a:p>
            <a:pPr lvl="1"/>
            <a:endParaRPr lang="en-US" dirty="0"/>
          </a:p>
          <a:p>
            <a:r>
              <a:rPr lang="en-US" dirty="0" smtClean="0"/>
              <a:t>Outdated, not rigorous standards?</a:t>
            </a:r>
          </a:p>
          <a:p>
            <a:pPr lvl="1"/>
            <a:r>
              <a:rPr lang="en-US" dirty="0" smtClean="0"/>
              <a:t>Manganese, not EPA tested</a:t>
            </a:r>
          </a:p>
          <a:p>
            <a:pPr lvl="1"/>
            <a:endParaRPr lang="en-US" dirty="0" smtClean="0"/>
          </a:p>
          <a:p>
            <a:r>
              <a:rPr lang="en-US" smtClean="0"/>
              <a:t>NO REGULATIONS ON BOTTLED WATER!!!</a:t>
            </a:r>
            <a:endParaRPr lang="en-US" dirty="0"/>
          </a:p>
        </p:txBody>
      </p:sp>
    </p:spTree>
    <p:extLst>
      <p:ext uri="{BB962C8B-B14F-4D97-AF65-F5344CB8AC3E}">
        <p14:creationId xmlns="" xmlns:p14="http://schemas.microsoft.com/office/powerpoint/2010/main" val="22648911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8600"/>
            <a:ext cx="8229600" cy="1143000"/>
          </a:xfrm>
        </p:spPr>
        <p:txBody>
          <a:bodyPr/>
          <a:lstStyle/>
          <a:p>
            <a:r>
              <a:rPr lang="en-US" dirty="0"/>
              <a:t>Water is Life.</a:t>
            </a:r>
          </a:p>
        </p:txBody>
      </p:sp>
      <p:sp>
        <p:nvSpPr>
          <p:cNvPr id="5" name="Content Placeholder 4"/>
          <p:cNvSpPr>
            <a:spLocks noGrp="1"/>
          </p:cNvSpPr>
          <p:nvPr>
            <p:ph idx="1"/>
          </p:nvPr>
        </p:nvSpPr>
        <p:spPr>
          <a:xfrm>
            <a:off x="457200" y="1600200"/>
            <a:ext cx="8229600" cy="4724400"/>
          </a:xfrm>
        </p:spPr>
        <p:txBody>
          <a:bodyPr>
            <a:noAutofit/>
          </a:bodyPr>
          <a:lstStyle/>
          <a:p>
            <a:pPr marL="0" indent="0" algn="just">
              <a:buNone/>
            </a:pPr>
            <a:r>
              <a:rPr lang="en-US" sz="3200" dirty="0" smtClean="0"/>
              <a:t>Using water as a method of control/economic gain is not an issue of nationalism</a:t>
            </a:r>
            <a:r>
              <a:rPr lang="en-US" sz="3200" dirty="0"/>
              <a:t> </a:t>
            </a:r>
            <a:r>
              <a:rPr lang="en-US" sz="3200" dirty="0" smtClean="0"/>
              <a:t>or religion, it is a HUMANITY issue.  Rather than focusing on which countries/companies are controlling water, and irrationally identifying with the land itself…instead identify with and support your fellow men and women who are without clean water (aka something we ALL depend on in order to survive).</a:t>
            </a:r>
            <a:endParaRPr lang="en-US" sz="3200" dirty="0"/>
          </a:p>
        </p:txBody>
      </p:sp>
    </p:spTree>
    <p:extLst>
      <p:ext uri="{BB962C8B-B14F-4D97-AF65-F5344CB8AC3E}">
        <p14:creationId xmlns="" xmlns:p14="http://schemas.microsoft.com/office/powerpoint/2010/main" val="30923372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a:t>
            </a:r>
            <a:r>
              <a:rPr lang="en-US" smtClean="0"/>
              <a:t>Quiz # 2</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What are some negative implications of installing a dam?  Why can it be compared to a heart attack?</a:t>
            </a:r>
          </a:p>
          <a:p>
            <a:endParaRPr lang="en-US" dirty="0" smtClean="0"/>
          </a:p>
          <a:p>
            <a:r>
              <a:rPr lang="en-US" dirty="0" smtClean="0"/>
              <a:t>Review: dams are also a good source of power.  Explain what type of power is generated, and how this power system works.</a:t>
            </a:r>
          </a:p>
          <a:p>
            <a:endParaRPr lang="en-US" dirty="0" smtClean="0"/>
          </a:p>
          <a:p>
            <a:r>
              <a:rPr lang="en-US" dirty="0" smtClean="0"/>
              <a:t>Review: in Africa, most people are without a source of clean water, leading to a lot of waterborne illnesses such as cholera.  List and describe how we in America treat our water to prevent these diseases from happening, and under what form(s) of legislation.</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 7 </a:t>
            </a:r>
            <a:endParaRPr lang="en-US" dirty="0"/>
          </a:p>
        </p:txBody>
      </p:sp>
      <p:sp>
        <p:nvSpPr>
          <p:cNvPr id="5" name="Content Placeholder 4"/>
          <p:cNvSpPr>
            <a:spLocks noGrp="1"/>
          </p:cNvSpPr>
          <p:nvPr>
            <p:ph idx="1"/>
          </p:nvPr>
        </p:nvSpPr>
        <p:spPr/>
        <p:txBody>
          <a:bodyPr/>
          <a:lstStyle/>
          <a:p>
            <a:r>
              <a:rPr lang="en-US" dirty="0" smtClean="0"/>
              <a:t>Have you heard of bioluminescence?  If so, what is it?  If not, what do you think it might be?</a:t>
            </a:r>
          </a:p>
          <a:p>
            <a:endParaRPr lang="en-US" dirty="0" smtClean="0"/>
          </a:p>
          <a:p>
            <a:r>
              <a:rPr lang="en-US" dirty="0" smtClean="0"/>
              <a:t>What organisms do you know or believe have this property?</a:t>
            </a:r>
          </a:p>
          <a:p>
            <a:endParaRPr lang="en-US" dirty="0" smtClean="0"/>
          </a:p>
          <a:p>
            <a:r>
              <a:rPr lang="en-US" dirty="0" smtClean="0"/>
              <a:t>What functions do you think bioluminescence has? </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#8</a:t>
            </a:r>
            <a:endParaRPr lang="en-US" dirty="0"/>
          </a:p>
        </p:txBody>
      </p:sp>
      <p:sp>
        <p:nvSpPr>
          <p:cNvPr id="3" name="Content Placeholder 2"/>
          <p:cNvSpPr>
            <a:spLocks noGrp="1"/>
          </p:cNvSpPr>
          <p:nvPr>
            <p:ph idx="1"/>
          </p:nvPr>
        </p:nvSpPr>
        <p:spPr>
          <a:xfrm>
            <a:off x="228600" y="1935480"/>
            <a:ext cx="8458200" cy="4389120"/>
          </a:xfrm>
        </p:spPr>
        <p:txBody>
          <a:bodyPr>
            <a:normAutofit lnSpcReduction="10000"/>
          </a:bodyPr>
          <a:lstStyle/>
          <a:p>
            <a:r>
              <a:rPr lang="en-US" dirty="0" smtClean="0"/>
              <a:t>How is bioluminescence used by animals (give two examples)?  How is bioluminescent technology being used to detect pollution?</a:t>
            </a:r>
          </a:p>
          <a:p>
            <a:pPr>
              <a:buNone/>
            </a:pPr>
            <a:endParaRPr lang="en-US" dirty="0" smtClean="0"/>
          </a:p>
          <a:p>
            <a:pPr>
              <a:buNone/>
            </a:pPr>
            <a:endParaRPr lang="en-US" dirty="0" smtClean="0"/>
          </a:p>
          <a:p>
            <a:r>
              <a:rPr lang="en-US" dirty="0" smtClean="0"/>
              <a:t>What do you think determines water quality?</a:t>
            </a:r>
          </a:p>
          <a:p>
            <a:endParaRPr lang="en-US" dirty="0" smtClean="0"/>
          </a:p>
          <a:p>
            <a:endParaRPr lang="en-US" dirty="0" smtClean="0"/>
          </a:p>
          <a:p>
            <a:r>
              <a:rPr lang="en-US" dirty="0" smtClean="0"/>
              <a:t>Review: what is the difference between point source and non-point source pollution?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Water Quality and Disasters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Upon Precipitation Part II</a:t>
            </a:r>
            <a:endParaRPr lang="en-US" dirty="0"/>
          </a:p>
        </p:txBody>
      </p:sp>
      <p:sp>
        <p:nvSpPr>
          <p:cNvPr id="3" name="Content Placeholder 2"/>
          <p:cNvSpPr>
            <a:spLocks noGrp="1"/>
          </p:cNvSpPr>
          <p:nvPr>
            <p:ph sz="half" idx="1"/>
          </p:nvPr>
        </p:nvSpPr>
        <p:spPr/>
        <p:txBody>
          <a:bodyPr/>
          <a:lstStyle/>
          <a:p>
            <a:pPr>
              <a:buNone/>
            </a:pPr>
            <a:r>
              <a:rPr lang="en-US" b="1" u="sng" dirty="0" smtClean="0"/>
              <a:t>Groundwater</a:t>
            </a:r>
            <a:r>
              <a:rPr lang="en-US" dirty="0" smtClean="0"/>
              <a:t> – water that seeps underground (</a:t>
            </a:r>
            <a:r>
              <a:rPr lang="en-US" b="1" u="sng" dirty="0" smtClean="0"/>
              <a:t>percolation</a:t>
            </a:r>
            <a:r>
              <a:rPr lang="en-US" dirty="0" smtClean="0"/>
              <a:t>)</a:t>
            </a:r>
          </a:p>
          <a:p>
            <a:pPr>
              <a:buNone/>
            </a:pPr>
            <a:endParaRPr lang="en-US" dirty="0" smtClean="0"/>
          </a:p>
          <a:p>
            <a:pPr>
              <a:buNone/>
            </a:pPr>
            <a:r>
              <a:rPr lang="en-US" b="1" u="sng" dirty="0" smtClean="0"/>
              <a:t>Aquifer</a:t>
            </a:r>
            <a:r>
              <a:rPr lang="en-US" dirty="0" smtClean="0"/>
              <a:t> – where groundwater is found</a:t>
            </a:r>
          </a:p>
          <a:p>
            <a:pPr lvl="1"/>
            <a:r>
              <a:rPr lang="en-US" dirty="0" smtClean="0"/>
              <a:t>Under porous rocks</a:t>
            </a:r>
          </a:p>
          <a:p>
            <a:pPr lvl="1"/>
            <a:endParaRPr lang="en-US" dirty="0" smtClean="0"/>
          </a:p>
          <a:p>
            <a:r>
              <a:rPr lang="en-US" dirty="0" smtClean="0"/>
              <a:t>Replenished naturally (sometimes)</a:t>
            </a:r>
            <a:endParaRPr lang="en-US" dirty="0"/>
          </a:p>
        </p:txBody>
      </p:sp>
      <p:pic>
        <p:nvPicPr>
          <p:cNvPr id="4" name="Picture 2" descr="http://geology.utah.gov/utahgeo/water/weber_basin_project/images/diagram.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76800" y="2057400"/>
            <a:ext cx="3581400" cy="41910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Water Quality</a:t>
            </a:r>
            <a:endParaRPr lang="en-US" dirty="0"/>
          </a:p>
        </p:txBody>
      </p:sp>
      <p:sp>
        <p:nvSpPr>
          <p:cNvPr id="3" name="Content Placeholder 2"/>
          <p:cNvSpPr>
            <a:spLocks noGrp="1"/>
          </p:cNvSpPr>
          <p:nvPr>
            <p:ph sz="half" idx="1"/>
          </p:nvPr>
        </p:nvSpPr>
        <p:spPr>
          <a:xfrm>
            <a:off x="0" y="1295400"/>
            <a:ext cx="4495800" cy="5562599"/>
          </a:xfrm>
        </p:spPr>
        <p:txBody>
          <a:bodyPr>
            <a:normAutofit fontScale="92500"/>
          </a:bodyPr>
          <a:lstStyle/>
          <a:p>
            <a:r>
              <a:rPr lang="en-US" dirty="0" smtClean="0"/>
              <a:t>Dissolved Oxygen (DO)</a:t>
            </a:r>
          </a:p>
          <a:p>
            <a:pPr lvl="1"/>
            <a:r>
              <a:rPr lang="en-US" dirty="0" smtClean="0"/>
              <a:t>More DO, higher quality</a:t>
            </a:r>
          </a:p>
          <a:p>
            <a:pPr lvl="1"/>
            <a:r>
              <a:rPr lang="en-US" b="1" u="sng" dirty="0" err="1" smtClean="0"/>
              <a:t>ppm</a:t>
            </a:r>
            <a:r>
              <a:rPr lang="en-US" dirty="0" smtClean="0"/>
              <a:t> – Parts per Million</a:t>
            </a:r>
          </a:p>
          <a:p>
            <a:pPr lvl="1"/>
            <a:endParaRPr lang="en-US" dirty="0" smtClean="0"/>
          </a:p>
          <a:p>
            <a:r>
              <a:rPr lang="en-US" dirty="0" smtClean="0"/>
              <a:t>Temperature (colder is better)</a:t>
            </a:r>
          </a:p>
          <a:p>
            <a:endParaRPr lang="en-US" dirty="0" smtClean="0"/>
          </a:p>
          <a:p>
            <a:r>
              <a:rPr lang="en-US" b="1" u="sng" dirty="0" smtClean="0"/>
              <a:t>Turbidity</a:t>
            </a:r>
            <a:r>
              <a:rPr lang="en-US" dirty="0" smtClean="0"/>
              <a:t> – amount of particles in H2O</a:t>
            </a:r>
          </a:p>
          <a:p>
            <a:pPr lvl="1"/>
            <a:r>
              <a:rPr lang="en-US" dirty="0" smtClean="0"/>
              <a:t>Clay, waste, algae, etc.</a:t>
            </a:r>
          </a:p>
          <a:p>
            <a:endParaRPr lang="en-US" dirty="0" smtClean="0"/>
          </a:p>
          <a:p>
            <a:r>
              <a:rPr lang="en-US" dirty="0" smtClean="0"/>
              <a:t>Acidity (ideal pH = 7)</a:t>
            </a:r>
          </a:p>
          <a:p>
            <a:endParaRPr lang="en-US" dirty="0" smtClean="0"/>
          </a:p>
          <a:p>
            <a:r>
              <a:rPr lang="en-US" dirty="0" smtClean="0"/>
              <a:t>Hardness (calcium carbonate)</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4343400" y="381000"/>
            <a:ext cx="4800600" cy="2767013"/>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4572000" y="3276600"/>
            <a:ext cx="4572000" cy="3924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4038600" y="3581400"/>
            <a:ext cx="5105400" cy="4733925"/>
          </a:xfrm>
          <a:prstGeom prst="rect">
            <a:avLst/>
          </a:prstGeom>
          <a:noFill/>
          <a:ln w="9525">
            <a:noFill/>
            <a:miter lim="800000"/>
            <a:headEnd/>
            <a:tailEnd/>
          </a:ln>
          <a:effectLst/>
        </p:spPr>
      </p:pic>
      <p:sp>
        <p:nvSpPr>
          <p:cNvPr id="2" name="Title 1"/>
          <p:cNvSpPr>
            <a:spLocks noGrp="1"/>
          </p:cNvSpPr>
          <p:nvPr>
            <p:ph type="title"/>
          </p:nvPr>
        </p:nvSpPr>
        <p:spPr>
          <a:xfrm>
            <a:off x="304800" y="228600"/>
            <a:ext cx="8229600" cy="1143000"/>
          </a:xfrm>
        </p:spPr>
        <p:txBody>
          <a:bodyPr/>
          <a:lstStyle/>
          <a:p>
            <a:r>
              <a:rPr lang="en-US" dirty="0" smtClean="0"/>
              <a:t>Pollution Revisited</a:t>
            </a:r>
            <a:endParaRPr lang="en-US" dirty="0"/>
          </a:p>
        </p:txBody>
      </p:sp>
      <p:sp>
        <p:nvSpPr>
          <p:cNvPr id="3" name="Content Placeholder 2"/>
          <p:cNvSpPr>
            <a:spLocks noGrp="1"/>
          </p:cNvSpPr>
          <p:nvPr>
            <p:ph sz="half" idx="1"/>
          </p:nvPr>
        </p:nvSpPr>
        <p:spPr>
          <a:xfrm>
            <a:off x="0" y="1447800"/>
            <a:ext cx="4495800" cy="5410200"/>
          </a:xfrm>
        </p:spPr>
        <p:txBody>
          <a:bodyPr/>
          <a:lstStyle/>
          <a:p>
            <a:r>
              <a:rPr lang="en-US" b="1" u="sng" dirty="0" smtClean="0"/>
              <a:t>Point Source</a:t>
            </a:r>
            <a:r>
              <a:rPr lang="en-US" dirty="0" smtClean="0"/>
              <a:t> – pollution from one source</a:t>
            </a:r>
          </a:p>
          <a:p>
            <a:pPr lvl="1"/>
            <a:r>
              <a:rPr lang="en-US" dirty="0" smtClean="0"/>
              <a:t>A particular factory</a:t>
            </a:r>
          </a:p>
          <a:p>
            <a:pPr>
              <a:buNone/>
            </a:pPr>
            <a:endParaRPr lang="en-US" dirty="0" smtClean="0"/>
          </a:p>
          <a:p>
            <a:pPr>
              <a:buNone/>
            </a:pPr>
            <a:endParaRPr lang="en-US" dirty="0" smtClean="0"/>
          </a:p>
          <a:p>
            <a:pPr>
              <a:buNone/>
            </a:pPr>
            <a:endParaRPr lang="en-US" dirty="0" smtClean="0"/>
          </a:p>
          <a:p>
            <a:r>
              <a:rPr lang="en-US" b="1" u="sng" dirty="0" smtClean="0"/>
              <a:t>Nonpoint  Source</a:t>
            </a:r>
            <a:r>
              <a:rPr lang="en-US" dirty="0" smtClean="0"/>
              <a:t> – pollution from multiple sources</a:t>
            </a:r>
          </a:p>
          <a:p>
            <a:pPr lvl="1"/>
            <a:r>
              <a:rPr lang="en-US" dirty="0" smtClean="0"/>
              <a:t>Surface runoff in cities</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When Pollution Enters Rivers…</a:t>
            </a:r>
            <a:endParaRPr lang="en-US" dirty="0"/>
          </a:p>
        </p:txBody>
      </p:sp>
      <p:sp>
        <p:nvSpPr>
          <p:cNvPr id="3" name="Content Placeholder 2"/>
          <p:cNvSpPr>
            <a:spLocks noGrp="1"/>
          </p:cNvSpPr>
          <p:nvPr>
            <p:ph sz="half" idx="1"/>
          </p:nvPr>
        </p:nvSpPr>
        <p:spPr>
          <a:xfrm>
            <a:off x="0" y="1143000"/>
            <a:ext cx="4495800" cy="5715000"/>
          </a:xfrm>
        </p:spPr>
        <p:txBody>
          <a:bodyPr/>
          <a:lstStyle/>
          <a:p>
            <a:r>
              <a:rPr lang="en-US" b="1" u="sng" dirty="0" smtClean="0"/>
              <a:t>Decomposition Zone</a:t>
            </a:r>
            <a:r>
              <a:rPr lang="en-US" dirty="0" smtClean="0"/>
              <a:t> – where waste enters (DO decreases)</a:t>
            </a:r>
            <a:endParaRPr lang="en-US" b="1" u="sng" dirty="0" smtClean="0"/>
          </a:p>
          <a:p>
            <a:endParaRPr lang="en-US" b="1" u="sng" dirty="0" smtClean="0"/>
          </a:p>
          <a:p>
            <a:r>
              <a:rPr lang="en-US" b="1" u="sng" dirty="0" smtClean="0"/>
              <a:t>Septic Zone</a:t>
            </a:r>
            <a:r>
              <a:rPr lang="en-US" dirty="0" smtClean="0"/>
              <a:t> – dilution of waste begins (DO at lowest)</a:t>
            </a:r>
            <a:endParaRPr lang="en-US" b="1" u="sng" dirty="0" smtClean="0"/>
          </a:p>
          <a:p>
            <a:endParaRPr lang="en-US" b="1" u="sng" dirty="0" smtClean="0"/>
          </a:p>
          <a:p>
            <a:r>
              <a:rPr lang="en-US" b="1" u="sng" dirty="0" smtClean="0"/>
              <a:t>Recovery Zone</a:t>
            </a:r>
            <a:r>
              <a:rPr lang="en-US" dirty="0" smtClean="0"/>
              <a:t> – dilution improves (DO increases)</a:t>
            </a:r>
            <a:endParaRPr lang="en-US" b="1" u="sng" dirty="0" smtClean="0"/>
          </a:p>
          <a:p>
            <a:endParaRPr lang="en-US" b="1" u="sng" dirty="0" smtClean="0"/>
          </a:p>
          <a:p>
            <a:r>
              <a:rPr lang="en-US" b="1" u="sng" dirty="0" smtClean="0"/>
              <a:t>Clean Zone</a:t>
            </a:r>
            <a:r>
              <a:rPr lang="en-US" dirty="0" smtClean="0"/>
              <a:t> – water quality normalizes</a:t>
            </a:r>
            <a:endParaRPr lang="en-US" b="1" u="sng" dirty="0"/>
          </a:p>
        </p:txBody>
      </p:sp>
      <p:pic>
        <p:nvPicPr>
          <p:cNvPr id="3074" name="Picture 2"/>
          <p:cNvPicPr>
            <a:picLocks noChangeAspect="1" noChangeArrowheads="1"/>
          </p:cNvPicPr>
          <p:nvPr/>
        </p:nvPicPr>
        <p:blipFill>
          <a:blip r:embed="rId2" cstate="print"/>
          <a:srcRect/>
          <a:stretch>
            <a:fillRect/>
          </a:stretch>
        </p:blipFill>
        <p:spPr bwMode="auto">
          <a:xfrm>
            <a:off x="4648201" y="1143000"/>
            <a:ext cx="44958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229600" cy="1143000"/>
          </a:xfrm>
        </p:spPr>
        <p:txBody>
          <a:bodyPr/>
          <a:lstStyle/>
          <a:p>
            <a:r>
              <a:rPr lang="en-US" dirty="0" smtClean="0"/>
              <a:t>The Cell from Hell</a:t>
            </a:r>
            <a:endParaRPr lang="en-US" dirty="0"/>
          </a:p>
        </p:txBody>
      </p:sp>
      <p:sp>
        <p:nvSpPr>
          <p:cNvPr id="5" name="Content Placeholder 4"/>
          <p:cNvSpPr>
            <a:spLocks noGrp="1"/>
          </p:cNvSpPr>
          <p:nvPr>
            <p:ph sz="half" idx="1"/>
          </p:nvPr>
        </p:nvSpPr>
        <p:spPr>
          <a:xfrm>
            <a:off x="0" y="1295400"/>
            <a:ext cx="4876800" cy="5562599"/>
          </a:xfrm>
        </p:spPr>
        <p:txBody>
          <a:bodyPr>
            <a:normAutofit/>
          </a:bodyPr>
          <a:lstStyle/>
          <a:p>
            <a:r>
              <a:rPr lang="en-US" dirty="0" err="1" smtClean="0"/>
              <a:t>Pfiesteria</a:t>
            </a:r>
            <a:r>
              <a:rPr lang="en-US" dirty="0" smtClean="0"/>
              <a:t> </a:t>
            </a:r>
            <a:r>
              <a:rPr lang="en-US" dirty="0" err="1" smtClean="0"/>
              <a:t>Piscida</a:t>
            </a:r>
            <a:r>
              <a:rPr lang="en-US" dirty="0" smtClean="0"/>
              <a:t> (“fish killer”)</a:t>
            </a:r>
          </a:p>
          <a:p>
            <a:endParaRPr lang="en-US" dirty="0" smtClean="0"/>
          </a:p>
          <a:p>
            <a:r>
              <a:rPr lang="en-US" dirty="0" smtClean="0"/>
              <a:t>Bottom of rivers &amp; bays (dormant)</a:t>
            </a:r>
          </a:p>
          <a:p>
            <a:endParaRPr lang="en-US" dirty="0" smtClean="0"/>
          </a:p>
          <a:p>
            <a:r>
              <a:rPr lang="en-US" dirty="0" smtClean="0"/>
              <a:t>High nitrogen levels (waste) = active</a:t>
            </a:r>
          </a:p>
          <a:p>
            <a:endParaRPr lang="en-US" dirty="0" smtClean="0"/>
          </a:p>
          <a:p>
            <a:r>
              <a:rPr lang="en-US" dirty="0" smtClean="0"/>
              <a:t>300 mph &amp; Neurotoxin release</a:t>
            </a:r>
          </a:p>
          <a:p>
            <a:endParaRPr lang="en-US" dirty="0" smtClean="0"/>
          </a:p>
          <a:p>
            <a:r>
              <a:rPr lang="en-US" dirty="0" smtClean="0"/>
              <a:t>Algal Blooms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876800" y="3886200"/>
            <a:ext cx="4267200" cy="29718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876800" y="0"/>
            <a:ext cx="4267200" cy="345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Algal Blooms and More…</a:t>
            </a:r>
            <a:endParaRPr lang="en-US" dirty="0"/>
          </a:p>
        </p:txBody>
      </p:sp>
      <p:sp>
        <p:nvSpPr>
          <p:cNvPr id="3" name="Content Placeholder 2"/>
          <p:cNvSpPr>
            <a:spLocks noGrp="1"/>
          </p:cNvSpPr>
          <p:nvPr>
            <p:ph sz="half" idx="1"/>
          </p:nvPr>
        </p:nvSpPr>
        <p:spPr>
          <a:xfrm>
            <a:off x="0" y="1219200"/>
            <a:ext cx="4800600" cy="5638800"/>
          </a:xfrm>
        </p:spPr>
        <p:txBody>
          <a:bodyPr/>
          <a:lstStyle/>
          <a:p>
            <a:r>
              <a:rPr lang="en-US" b="1" u="sng" dirty="0" smtClean="0"/>
              <a:t>Dead Zones </a:t>
            </a:r>
            <a:r>
              <a:rPr lang="en-US" dirty="0" smtClean="0"/>
              <a:t>– low-oxygen areas of ocean (</a:t>
            </a:r>
            <a:r>
              <a:rPr lang="en-US" b="1" u="sng" dirty="0" smtClean="0"/>
              <a:t>hypoxic</a:t>
            </a:r>
            <a:r>
              <a:rPr lang="en-US" dirty="0" smtClean="0"/>
              <a:t>)</a:t>
            </a:r>
          </a:p>
          <a:p>
            <a:pPr lvl="1"/>
            <a:r>
              <a:rPr lang="en-US" dirty="0" smtClean="0"/>
              <a:t>No life can survive here</a:t>
            </a:r>
          </a:p>
          <a:p>
            <a:pPr lvl="1"/>
            <a:endParaRPr lang="en-US" dirty="0" smtClean="0"/>
          </a:p>
          <a:p>
            <a:r>
              <a:rPr lang="en-US" i="1" dirty="0" smtClean="0"/>
              <a:t>Natural Cause </a:t>
            </a:r>
            <a:r>
              <a:rPr lang="en-US" dirty="0" smtClean="0"/>
              <a:t>– Algal blooms</a:t>
            </a:r>
          </a:p>
          <a:p>
            <a:r>
              <a:rPr lang="en-US" i="1" dirty="0" smtClean="0"/>
              <a:t>Human Cause </a:t>
            </a:r>
            <a:r>
              <a:rPr lang="en-US" dirty="0" smtClean="0"/>
              <a:t>– fertilizer (coastal farms) &amp; sediment</a:t>
            </a:r>
          </a:p>
          <a:p>
            <a:endParaRPr lang="en-US" dirty="0" smtClean="0"/>
          </a:p>
          <a:p>
            <a:r>
              <a:rPr lang="en-US" dirty="0" smtClean="0"/>
              <a:t>Gulf of Mexico &amp; Sterility</a:t>
            </a:r>
          </a:p>
          <a:p>
            <a:endParaRPr lang="en-US" dirty="0" smtClean="0"/>
          </a:p>
          <a:p>
            <a:r>
              <a:rPr lang="en-US" dirty="0" smtClean="0"/>
              <a:t>Reversible </a:t>
            </a:r>
          </a:p>
        </p:txBody>
      </p:sp>
      <p:pic>
        <p:nvPicPr>
          <p:cNvPr id="2051" name="Picture 3"/>
          <p:cNvPicPr>
            <a:picLocks noChangeAspect="1" noChangeArrowheads="1"/>
          </p:cNvPicPr>
          <p:nvPr/>
        </p:nvPicPr>
        <p:blipFill>
          <a:blip r:embed="rId2" cstate="print"/>
          <a:srcRect/>
          <a:stretch>
            <a:fillRect/>
          </a:stretch>
        </p:blipFill>
        <p:spPr bwMode="auto">
          <a:xfrm>
            <a:off x="4857750" y="1143000"/>
            <a:ext cx="428625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a:stretch>
            <a:fillRect/>
          </a:stretch>
        </p:blipFill>
        <p:spPr bwMode="auto">
          <a:xfrm>
            <a:off x="3733800" y="2571750"/>
            <a:ext cx="6667500" cy="4286250"/>
          </a:xfrm>
          <a:prstGeom prst="rect">
            <a:avLst/>
          </a:prstGeom>
          <a:noFill/>
          <a:ln w="9525">
            <a:noFill/>
            <a:miter lim="800000"/>
            <a:headEnd/>
            <a:tailEnd/>
          </a:ln>
          <a:effectLst/>
        </p:spPr>
      </p:pic>
      <p:sp>
        <p:nvSpPr>
          <p:cNvPr id="2" name="Title 1"/>
          <p:cNvSpPr>
            <a:spLocks noGrp="1"/>
          </p:cNvSpPr>
          <p:nvPr>
            <p:ph type="title"/>
          </p:nvPr>
        </p:nvSpPr>
        <p:spPr>
          <a:xfrm>
            <a:off x="457200" y="-228600"/>
            <a:ext cx="8229600" cy="1143000"/>
          </a:xfrm>
        </p:spPr>
        <p:txBody>
          <a:bodyPr/>
          <a:lstStyle/>
          <a:p>
            <a:r>
              <a:rPr lang="en-US" dirty="0" smtClean="0"/>
              <a:t>Why Pesticides are Bad</a:t>
            </a:r>
            <a:endParaRPr lang="en-US" dirty="0"/>
          </a:p>
        </p:txBody>
      </p:sp>
      <p:sp>
        <p:nvSpPr>
          <p:cNvPr id="3" name="Content Placeholder 2"/>
          <p:cNvSpPr>
            <a:spLocks noGrp="1"/>
          </p:cNvSpPr>
          <p:nvPr>
            <p:ph sz="half" idx="1"/>
          </p:nvPr>
        </p:nvSpPr>
        <p:spPr>
          <a:xfrm>
            <a:off x="0" y="1600200"/>
            <a:ext cx="4495800" cy="4754725"/>
          </a:xfrm>
        </p:spPr>
        <p:txBody>
          <a:bodyPr/>
          <a:lstStyle/>
          <a:p>
            <a:r>
              <a:rPr lang="en-US" dirty="0" smtClean="0"/>
              <a:t>Ex. PCB &amp; DDT</a:t>
            </a:r>
          </a:p>
          <a:p>
            <a:endParaRPr lang="en-US" dirty="0" smtClean="0"/>
          </a:p>
          <a:p>
            <a:r>
              <a:rPr lang="en-US" dirty="0" smtClean="0"/>
              <a:t>Fat soluble, not biodegradable</a:t>
            </a:r>
          </a:p>
          <a:p>
            <a:endParaRPr lang="en-US" dirty="0" smtClean="0"/>
          </a:p>
          <a:p>
            <a:r>
              <a:rPr lang="en-US" dirty="0" smtClean="0"/>
              <a:t>Genetic mutations (animals and humans)</a:t>
            </a:r>
          </a:p>
          <a:p>
            <a:endParaRPr lang="en-US" dirty="0" smtClean="0"/>
          </a:p>
          <a:p>
            <a:r>
              <a:rPr lang="en-US" dirty="0" smtClean="0"/>
              <a:t>Food chain - </a:t>
            </a:r>
            <a:r>
              <a:rPr lang="en-US" b="1" u="sng" dirty="0" err="1" smtClean="0"/>
              <a:t>biomagnification</a:t>
            </a:r>
            <a:endParaRPr lang="en-US" b="1" u="sng" dirty="0"/>
          </a:p>
        </p:txBody>
      </p:sp>
      <p:pic>
        <p:nvPicPr>
          <p:cNvPr id="4098" name="Picture 2"/>
          <p:cNvPicPr>
            <a:picLocks noChangeAspect="1" noChangeArrowheads="1"/>
          </p:cNvPicPr>
          <p:nvPr/>
        </p:nvPicPr>
        <p:blipFill>
          <a:blip r:embed="rId3" cstate="print"/>
          <a:srcRect/>
          <a:stretch>
            <a:fillRect/>
          </a:stretch>
        </p:blipFill>
        <p:spPr bwMode="auto">
          <a:xfrm>
            <a:off x="4400550" y="914400"/>
            <a:ext cx="4743450" cy="259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Great Lakes Drama</a:t>
            </a:r>
            <a:endParaRPr lang="en-US" dirty="0"/>
          </a:p>
        </p:txBody>
      </p:sp>
      <p:sp>
        <p:nvSpPr>
          <p:cNvPr id="3" name="Content Placeholder 2"/>
          <p:cNvSpPr>
            <a:spLocks noGrp="1"/>
          </p:cNvSpPr>
          <p:nvPr>
            <p:ph sz="half" idx="1"/>
          </p:nvPr>
        </p:nvSpPr>
        <p:spPr>
          <a:xfrm>
            <a:off x="0" y="1219200"/>
            <a:ext cx="4495800" cy="5638799"/>
          </a:xfrm>
        </p:spPr>
        <p:txBody>
          <a:bodyPr>
            <a:normAutofit/>
          </a:bodyPr>
          <a:lstStyle/>
          <a:p>
            <a:r>
              <a:rPr lang="en-US" dirty="0" smtClean="0"/>
              <a:t>Nitrogen / Phosphate waste</a:t>
            </a:r>
          </a:p>
          <a:p>
            <a:pPr lvl="1"/>
            <a:r>
              <a:rPr lang="en-US" dirty="0" smtClean="0"/>
              <a:t>City, farm, factory runoff</a:t>
            </a:r>
          </a:p>
          <a:p>
            <a:endParaRPr lang="en-US" dirty="0" smtClean="0"/>
          </a:p>
          <a:p>
            <a:r>
              <a:rPr lang="en-US" dirty="0" smtClean="0"/>
              <a:t>Little H2O circulation (lake)</a:t>
            </a:r>
          </a:p>
          <a:p>
            <a:pPr lvl="1"/>
            <a:r>
              <a:rPr lang="en-US" dirty="0" smtClean="0"/>
              <a:t>Slow recovery</a:t>
            </a:r>
          </a:p>
          <a:p>
            <a:endParaRPr lang="en-US" dirty="0" smtClean="0"/>
          </a:p>
          <a:p>
            <a:r>
              <a:rPr lang="en-US" b="1" u="sng" dirty="0" smtClean="0"/>
              <a:t>Zebra Mussels </a:t>
            </a:r>
            <a:r>
              <a:rPr lang="en-US" dirty="0" smtClean="0"/>
              <a:t>(clean water, but invasive species)</a:t>
            </a:r>
          </a:p>
          <a:p>
            <a:endParaRPr lang="en-US" dirty="0" smtClean="0"/>
          </a:p>
          <a:p>
            <a:r>
              <a:rPr lang="en-US" b="1" u="sng" dirty="0" err="1" smtClean="0"/>
              <a:t>Eutrophication</a:t>
            </a:r>
            <a:r>
              <a:rPr lang="en-US" dirty="0" smtClean="0"/>
              <a:t> – nutrient enrichment (too much)</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419600" y="990600"/>
            <a:ext cx="4724400"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TED Talk: Water Quality</a:t>
            </a:r>
            <a:endParaRPr lang="en-US" dirty="0"/>
          </a:p>
        </p:txBody>
      </p:sp>
      <p:sp>
        <p:nvSpPr>
          <p:cNvPr id="5" name="Content Placeholder 4"/>
          <p:cNvSpPr>
            <a:spLocks noGrp="1"/>
          </p:cNvSpPr>
          <p:nvPr>
            <p:ph idx="1"/>
          </p:nvPr>
        </p:nvSpPr>
        <p:spPr/>
        <p:txBody>
          <a:bodyPr/>
          <a:lstStyle/>
          <a:p>
            <a:r>
              <a:rPr lang="en-US" smtClean="0"/>
              <a:t>http://www.youtube.com/watch?v=rXepkIWPhFQ</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Quiz </a:t>
            </a:r>
            <a:r>
              <a:rPr lang="en-US" smtClean="0"/>
              <a:t># 1</a:t>
            </a:r>
            <a:endParaRPr lang="en-US" dirty="0"/>
          </a:p>
        </p:txBody>
      </p:sp>
      <p:sp>
        <p:nvSpPr>
          <p:cNvPr id="5" name="Content Placeholder 4"/>
          <p:cNvSpPr>
            <a:spLocks noGrp="1"/>
          </p:cNvSpPr>
          <p:nvPr>
            <p:ph idx="1"/>
          </p:nvPr>
        </p:nvSpPr>
        <p:spPr/>
        <p:txBody>
          <a:bodyPr/>
          <a:lstStyle/>
          <a:p>
            <a:r>
              <a:rPr lang="en-US" dirty="0" smtClean="0"/>
              <a:t>What is the difference between point source and non-point source pollution?</a:t>
            </a:r>
          </a:p>
          <a:p>
            <a:endParaRPr lang="en-US" dirty="0" smtClean="0"/>
          </a:p>
          <a:p>
            <a:r>
              <a:rPr lang="en-US" dirty="0" smtClean="0"/>
              <a:t>Describe the concept of </a:t>
            </a:r>
            <a:r>
              <a:rPr lang="en-US" dirty="0" err="1" smtClean="0"/>
              <a:t>biomagnification</a:t>
            </a:r>
            <a:r>
              <a:rPr lang="en-US" dirty="0" smtClean="0"/>
              <a:t>.  How does it relate to the effects of pesticides?</a:t>
            </a:r>
          </a:p>
          <a:p>
            <a:endParaRPr lang="en-US" dirty="0" smtClean="0"/>
          </a:p>
          <a:p>
            <a:endParaRPr lang="en-US" dirty="0" smtClean="0"/>
          </a:p>
          <a:p>
            <a:r>
              <a:rPr lang="en-US" dirty="0" smtClean="0"/>
              <a:t>What is </a:t>
            </a:r>
            <a:r>
              <a:rPr lang="en-US" dirty="0" err="1" smtClean="0"/>
              <a:t>eutrophication</a:t>
            </a:r>
            <a:r>
              <a:rPr lang="en-US" dirty="0" smtClean="0"/>
              <a:t>?  How is it contributing to the pollution of the Great Lakes?</a:t>
            </a:r>
          </a:p>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Water can do cool things.</a:t>
            </a:r>
            <a:endParaRPr lang="en-US" dirty="0"/>
          </a:p>
        </p:txBody>
      </p:sp>
      <p:sp>
        <p:nvSpPr>
          <p:cNvPr id="3" name="Content Placeholder 2"/>
          <p:cNvSpPr>
            <a:spLocks noGrp="1"/>
          </p:cNvSpPr>
          <p:nvPr>
            <p:ph sz="half" idx="1"/>
          </p:nvPr>
        </p:nvSpPr>
        <p:spPr>
          <a:xfrm>
            <a:off x="0" y="1066800"/>
            <a:ext cx="4495800" cy="5791199"/>
          </a:xfrm>
        </p:spPr>
        <p:txBody>
          <a:bodyPr>
            <a:normAutofit/>
          </a:bodyPr>
          <a:lstStyle/>
          <a:p>
            <a:r>
              <a:rPr lang="en-US" dirty="0" smtClean="0"/>
              <a:t>Water = 2 </a:t>
            </a:r>
            <a:r>
              <a:rPr lang="en-US" dirty="0" err="1" smtClean="0"/>
              <a:t>hydrogens</a:t>
            </a:r>
            <a:r>
              <a:rPr lang="en-US" dirty="0" smtClean="0"/>
              <a:t>, 1 oxygen (</a:t>
            </a:r>
            <a:r>
              <a:rPr lang="en-US" b="1" i="1" u="sng" dirty="0" smtClean="0"/>
              <a:t>covalent bond</a:t>
            </a:r>
            <a:r>
              <a:rPr lang="en-US" dirty="0" smtClean="0"/>
              <a:t>)</a:t>
            </a:r>
          </a:p>
          <a:p>
            <a:endParaRPr lang="en-US" dirty="0" smtClean="0"/>
          </a:p>
          <a:p>
            <a:pPr algn="ctr">
              <a:buNone/>
            </a:pPr>
            <a:r>
              <a:rPr lang="en-US" dirty="0" smtClean="0"/>
              <a:t>B.P. = 100</a:t>
            </a:r>
            <a:r>
              <a:rPr lang="en-US" baseline="30000" dirty="0" smtClean="0"/>
              <a:t>o</a:t>
            </a:r>
            <a:r>
              <a:rPr lang="en-US" dirty="0" smtClean="0"/>
              <a:t>C	 &amp; 	F.P. = 0</a:t>
            </a:r>
            <a:r>
              <a:rPr lang="en-US" baseline="30000" dirty="0" smtClean="0"/>
              <a:t>o</a:t>
            </a:r>
            <a:r>
              <a:rPr lang="en-US" dirty="0" smtClean="0"/>
              <a:t>C</a:t>
            </a:r>
          </a:p>
          <a:p>
            <a:pPr>
              <a:buNone/>
            </a:pPr>
            <a:endParaRPr lang="en-US" dirty="0" smtClean="0"/>
          </a:p>
          <a:p>
            <a:r>
              <a:rPr lang="en-US" b="1" u="sng" dirty="0" smtClean="0"/>
              <a:t>Adhesion</a:t>
            </a:r>
            <a:r>
              <a:rPr lang="en-US" dirty="0" smtClean="0"/>
              <a:t> – bonding to other substances (meniscus)</a:t>
            </a:r>
          </a:p>
          <a:p>
            <a:endParaRPr lang="en-US" dirty="0" smtClean="0"/>
          </a:p>
          <a:p>
            <a:r>
              <a:rPr lang="en-US" b="1" u="sng" dirty="0" smtClean="0"/>
              <a:t>Cohesion</a:t>
            </a:r>
            <a:r>
              <a:rPr lang="en-US" dirty="0" smtClean="0"/>
              <a:t> – bonding to each other (water drops)</a:t>
            </a:r>
          </a:p>
          <a:p>
            <a:endParaRPr lang="en-US" dirty="0" smtClean="0"/>
          </a:p>
          <a:p>
            <a:r>
              <a:rPr lang="en-US" dirty="0" smtClean="0"/>
              <a:t>Universal Solvent</a:t>
            </a:r>
          </a:p>
          <a:p>
            <a:endParaRPr lang="en-US" dirty="0" smtClean="0"/>
          </a:p>
          <a:p>
            <a:endParaRPr lang="en-US" dirty="0" smtClean="0"/>
          </a:p>
          <a:p>
            <a:endParaRPr lang="en-US" dirty="0" smtClean="0"/>
          </a:p>
          <a:p>
            <a:endParaRPr lang="en-US" dirty="0"/>
          </a:p>
        </p:txBody>
      </p:sp>
      <p:pic>
        <p:nvPicPr>
          <p:cNvPr id="14338" name="Picture 2"/>
          <p:cNvPicPr>
            <a:picLocks noGrp="1" noChangeAspect="1" noChangeArrowheads="1"/>
          </p:cNvPicPr>
          <p:nvPr>
            <p:ph sz="half" idx="2"/>
          </p:nvPr>
        </p:nvPicPr>
        <p:blipFill>
          <a:blip r:embed="rId2" cstate="print"/>
          <a:srcRect/>
          <a:stretch>
            <a:fillRect/>
          </a:stretch>
        </p:blipFill>
        <p:spPr bwMode="auto">
          <a:xfrm>
            <a:off x="4495800" y="1143000"/>
            <a:ext cx="4114800"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 with Aquifers</a:t>
            </a:r>
            <a:endParaRPr lang="en-US" dirty="0"/>
          </a:p>
        </p:txBody>
      </p:sp>
      <p:sp>
        <p:nvSpPr>
          <p:cNvPr id="3" name="Content Placeholder 2"/>
          <p:cNvSpPr>
            <a:spLocks noGrp="1"/>
          </p:cNvSpPr>
          <p:nvPr>
            <p:ph sz="half" idx="1"/>
          </p:nvPr>
        </p:nvSpPr>
        <p:spPr>
          <a:xfrm>
            <a:off x="228600" y="1920084"/>
            <a:ext cx="4267200" cy="4785515"/>
          </a:xfrm>
        </p:spPr>
        <p:txBody>
          <a:bodyPr/>
          <a:lstStyle/>
          <a:p>
            <a:r>
              <a:rPr lang="en-US" b="1" u="sng" dirty="0" smtClean="0"/>
              <a:t>Natural Recharge </a:t>
            </a:r>
            <a:r>
              <a:rPr lang="en-US" dirty="0" smtClean="0"/>
              <a:t>– groundwater replenished via rainfall</a:t>
            </a:r>
          </a:p>
          <a:p>
            <a:pPr lvl="1"/>
            <a:r>
              <a:rPr lang="en-US" dirty="0" smtClean="0"/>
              <a:t>Slow process</a:t>
            </a:r>
          </a:p>
          <a:p>
            <a:pPr lvl="1"/>
            <a:endParaRPr lang="en-US" dirty="0" smtClean="0"/>
          </a:p>
          <a:p>
            <a:r>
              <a:rPr lang="en-US" dirty="0" smtClean="0"/>
              <a:t>Water mining – think oil drilling</a:t>
            </a:r>
          </a:p>
          <a:p>
            <a:endParaRPr lang="en-US" dirty="0" smtClean="0"/>
          </a:p>
          <a:p>
            <a:r>
              <a:rPr lang="en-US" dirty="0" smtClean="0"/>
              <a:t>Depleting groundwater stores</a:t>
            </a:r>
            <a:endParaRPr lang="en-US" dirty="0"/>
          </a:p>
        </p:txBody>
      </p:sp>
      <p:pic>
        <p:nvPicPr>
          <p:cNvPr id="6146" name="Picture 2" descr="http://www.tiptheplanet.com/images/8/8d/Surface_water_cycle.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53000" y="2057400"/>
            <a:ext cx="3276600" cy="42672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Water Makes things Ionic</a:t>
            </a:r>
            <a:endParaRPr lang="en-US" dirty="0"/>
          </a:p>
        </p:txBody>
      </p:sp>
      <p:sp>
        <p:nvSpPr>
          <p:cNvPr id="3" name="Content Placeholder 2"/>
          <p:cNvSpPr>
            <a:spLocks noGrp="1"/>
          </p:cNvSpPr>
          <p:nvPr>
            <p:ph sz="half" idx="1"/>
          </p:nvPr>
        </p:nvSpPr>
        <p:spPr/>
        <p:txBody>
          <a:bodyPr/>
          <a:lstStyle/>
          <a:p>
            <a:r>
              <a:rPr lang="en-US" dirty="0" smtClean="0"/>
              <a:t>Ex. Salt</a:t>
            </a:r>
          </a:p>
          <a:p>
            <a:r>
              <a:rPr lang="en-US" dirty="0" smtClean="0"/>
              <a:t>At room temp, salt = crystalline structure</a:t>
            </a:r>
          </a:p>
          <a:p>
            <a:endParaRPr lang="en-US" dirty="0" smtClean="0"/>
          </a:p>
          <a:p>
            <a:r>
              <a:rPr lang="en-US" dirty="0" smtClean="0"/>
              <a:t>Electrons not free to move</a:t>
            </a:r>
          </a:p>
          <a:p>
            <a:endParaRPr lang="en-US" dirty="0" smtClean="0"/>
          </a:p>
          <a:p>
            <a:r>
              <a:rPr lang="en-US" dirty="0" smtClean="0"/>
              <a:t>Water, breaks open crystal, </a:t>
            </a:r>
            <a:endParaRPr lang="en-US" dirty="0"/>
          </a:p>
        </p:txBody>
      </p:sp>
      <p:pic>
        <p:nvPicPr>
          <p:cNvPr id="11266" name="Picture 2"/>
          <p:cNvPicPr>
            <a:picLocks noGrp="1" noChangeAspect="1" noChangeArrowheads="1"/>
          </p:cNvPicPr>
          <p:nvPr>
            <p:ph sz="half" idx="2"/>
          </p:nvPr>
        </p:nvPicPr>
        <p:blipFill>
          <a:blip r:embed="rId2" cstate="print"/>
          <a:srcRect/>
          <a:stretch>
            <a:fillRect/>
          </a:stretch>
        </p:blipFill>
        <p:spPr bwMode="auto">
          <a:xfrm>
            <a:off x="4648200" y="1981200"/>
            <a:ext cx="4038600"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#9</a:t>
            </a:r>
            <a:endParaRPr lang="en-US" dirty="0"/>
          </a:p>
        </p:txBody>
      </p:sp>
      <p:sp>
        <p:nvSpPr>
          <p:cNvPr id="5" name="Content Placeholder 4"/>
          <p:cNvSpPr>
            <a:spLocks noGrp="1"/>
          </p:cNvSpPr>
          <p:nvPr>
            <p:ph idx="1"/>
          </p:nvPr>
        </p:nvSpPr>
        <p:spPr/>
        <p:txBody>
          <a:bodyPr/>
          <a:lstStyle/>
          <a:p>
            <a:r>
              <a:rPr lang="en-US" dirty="0" smtClean="0"/>
              <a:t>As you move up the food chain, what happens to the concentration of pesticides the organism is exposed to?  What is the technical term for this?</a:t>
            </a:r>
          </a:p>
          <a:p>
            <a:endParaRPr lang="en-US" dirty="0" smtClean="0"/>
          </a:p>
          <a:p>
            <a:r>
              <a:rPr lang="en-US" dirty="0" smtClean="0"/>
              <a:t>Name and describe three determinants of water quality.</a:t>
            </a:r>
          </a:p>
          <a:p>
            <a:endParaRPr lang="en-US" dirty="0" smtClean="0"/>
          </a:p>
          <a:p>
            <a:r>
              <a:rPr lang="en-US" dirty="0" smtClean="0"/>
              <a:t>Why would a lake be more likely to have long-term pollution problems?</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13 Review</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 xmlns:p14="http://schemas.microsoft.com/office/powerpoint/2010/main" val="48388044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Water Cycle</a:t>
            </a:r>
            <a:endParaRPr lang="en-US" dirty="0"/>
          </a:p>
        </p:txBody>
      </p:sp>
      <p:sp>
        <p:nvSpPr>
          <p:cNvPr id="3" name="Content Placeholder 2"/>
          <p:cNvSpPr>
            <a:spLocks noGrp="1"/>
          </p:cNvSpPr>
          <p:nvPr>
            <p:ph idx="1"/>
          </p:nvPr>
        </p:nvSpPr>
        <p:spPr>
          <a:xfrm>
            <a:off x="-76200" y="4572000"/>
            <a:ext cx="8991600" cy="1554163"/>
          </a:xfrm>
        </p:spPr>
        <p:txBody>
          <a:bodyPr/>
          <a:lstStyle/>
          <a:p>
            <a:endParaRPr lang="en-US" dirty="0" smtClean="0"/>
          </a:p>
          <a:p>
            <a:endParaRPr lang="en-US" dirty="0"/>
          </a:p>
        </p:txBody>
      </p:sp>
      <p:sp>
        <p:nvSpPr>
          <p:cNvPr id="4" name="TextBox 3"/>
          <p:cNvSpPr txBox="1"/>
          <p:nvPr/>
        </p:nvSpPr>
        <p:spPr>
          <a:xfrm>
            <a:off x="0" y="4002732"/>
            <a:ext cx="9144000" cy="3046988"/>
          </a:xfrm>
          <a:prstGeom prst="rect">
            <a:avLst/>
          </a:prstGeom>
          <a:noFill/>
        </p:spPr>
        <p:txBody>
          <a:bodyPr wrap="square" rtlCol="0">
            <a:spAutoFit/>
          </a:bodyPr>
          <a:lstStyle/>
          <a:p>
            <a:pPr marL="457200" indent="-457200">
              <a:buFont typeface="Arial" pitchFamily="34" charset="0"/>
              <a:buChar char="•"/>
            </a:pPr>
            <a:r>
              <a:rPr lang="en-US" sz="3200" dirty="0" smtClean="0"/>
              <a:t>3% freshwater, but .003% drinkable (glaciers)</a:t>
            </a:r>
          </a:p>
          <a:p>
            <a:pPr marL="457200" indent="-457200">
              <a:buFont typeface="Arial" pitchFamily="34" charset="0"/>
              <a:buChar char="•"/>
            </a:pPr>
            <a:endParaRPr lang="en-US" sz="3200" dirty="0"/>
          </a:p>
          <a:p>
            <a:pPr marL="457200" indent="-457200">
              <a:buFont typeface="Arial" pitchFamily="34" charset="0"/>
              <a:buChar char="•"/>
            </a:pPr>
            <a:r>
              <a:rPr lang="en-US" sz="3200" dirty="0" smtClean="0"/>
              <a:t>Transpiration vs. Evaporation</a:t>
            </a:r>
          </a:p>
          <a:p>
            <a:pPr marL="457200" indent="-457200">
              <a:buFont typeface="Arial" pitchFamily="34" charset="0"/>
              <a:buChar char="•"/>
            </a:pPr>
            <a:endParaRPr lang="en-US" sz="3200" dirty="0"/>
          </a:p>
          <a:p>
            <a:pPr marL="457200" indent="-457200">
              <a:buFont typeface="Arial" pitchFamily="34" charset="0"/>
              <a:buChar char="•"/>
            </a:pPr>
            <a:r>
              <a:rPr lang="en-US" sz="3200" dirty="0" smtClean="0"/>
              <a:t>Surface Runoff OR </a:t>
            </a:r>
            <a:r>
              <a:rPr lang="en-US" sz="3200" b="1" u="sng" dirty="0" smtClean="0"/>
              <a:t>Percolation</a:t>
            </a:r>
            <a:r>
              <a:rPr lang="en-US" sz="3200" dirty="0" smtClean="0"/>
              <a:t> (underground)</a:t>
            </a:r>
          </a:p>
          <a:p>
            <a:endParaRPr lang="en-US" sz="3200" dirty="0"/>
          </a:p>
        </p:txBody>
      </p:sp>
    </p:spTree>
    <p:extLst>
      <p:ext uri="{BB962C8B-B14F-4D97-AF65-F5344CB8AC3E}">
        <p14:creationId xmlns="" xmlns:p14="http://schemas.microsoft.com/office/powerpoint/2010/main" val="176382675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Aquifers and Water Uses</a:t>
            </a:r>
            <a:endParaRPr lang="en-US" dirty="0"/>
          </a:p>
        </p:txBody>
      </p:sp>
      <p:sp>
        <p:nvSpPr>
          <p:cNvPr id="3" name="Content Placeholder 2"/>
          <p:cNvSpPr>
            <a:spLocks noGrp="1"/>
          </p:cNvSpPr>
          <p:nvPr>
            <p:ph idx="1"/>
          </p:nvPr>
        </p:nvSpPr>
        <p:spPr>
          <a:xfrm>
            <a:off x="457200" y="1600200"/>
            <a:ext cx="8382000" cy="4525963"/>
          </a:xfrm>
        </p:spPr>
        <p:txBody>
          <a:bodyPr>
            <a:normAutofit/>
          </a:bodyPr>
          <a:lstStyle/>
          <a:p>
            <a:r>
              <a:rPr lang="en-US" sz="2800" dirty="0" smtClean="0"/>
              <a:t>Rain </a:t>
            </a:r>
            <a:r>
              <a:rPr lang="en-US" sz="2800" dirty="0" smtClean="0">
                <a:sym typeface="Wingdings" pitchFamily="2" charset="2"/>
              </a:rPr>
              <a:t> Percolation  Porous Rocks  Aquifer</a:t>
            </a:r>
          </a:p>
          <a:p>
            <a:pPr lvl="1"/>
            <a:r>
              <a:rPr lang="en-US" sz="2800" dirty="0" smtClean="0">
                <a:sym typeface="Wingdings" pitchFamily="2" charset="2"/>
              </a:rPr>
              <a:t>Aquifer gets new water = natural recharge</a:t>
            </a:r>
          </a:p>
          <a:p>
            <a:pPr lvl="1"/>
            <a:r>
              <a:rPr lang="en-US" sz="2800" dirty="0" smtClean="0">
                <a:sym typeface="Wingdings" pitchFamily="2" charset="2"/>
              </a:rPr>
              <a:t>Water mining (like oil)</a:t>
            </a:r>
          </a:p>
          <a:p>
            <a:pPr lvl="1"/>
            <a:r>
              <a:rPr lang="en-US" sz="2800" dirty="0" smtClean="0">
                <a:sym typeface="Wingdings" pitchFamily="2" charset="2"/>
              </a:rPr>
              <a:t>Too much water mining = over-drafting</a:t>
            </a:r>
          </a:p>
          <a:p>
            <a:pPr lvl="1"/>
            <a:endParaRPr lang="en-US" sz="2800" dirty="0" smtClean="0"/>
          </a:p>
          <a:p>
            <a:r>
              <a:rPr lang="en-US" sz="2800" dirty="0" smtClean="0"/>
              <a:t>Uses: Domestic (drinking), Agricultural (farms) and Industrial (factories)</a:t>
            </a:r>
          </a:p>
          <a:p>
            <a:pPr lvl="1"/>
            <a:r>
              <a:rPr lang="en-US" sz="2800" dirty="0" smtClean="0"/>
              <a:t>Developed = industrial, Developing = agricultural</a:t>
            </a:r>
          </a:p>
          <a:p>
            <a:pPr lvl="1"/>
            <a:endParaRPr lang="en-US" dirty="0"/>
          </a:p>
          <a:p>
            <a:endParaRPr lang="en-US" dirty="0"/>
          </a:p>
        </p:txBody>
      </p:sp>
    </p:spTree>
    <p:extLst>
      <p:ext uri="{BB962C8B-B14F-4D97-AF65-F5344CB8AC3E}">
        <p14:creationId xmlns="" xmlns:p14="http://schemas.microsoft.com/office/powerpoint/2010/main" val="363485152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Dams and Water Treatment</a:t>
            </a:r>
            <a:endParaRPr lang="en-US" dirty="0"/>
          </a:p>
        </p:txBody>
      </p:sp>
      <p:sp>
        <p:nvSpPr>
          <p:cNvPr id="3" name="Content Placeholder 2"/>
          <p:cNvSpPr>
            <a:spLocks noGrp="1"/>
          </p:cNvSpPr>
          <p:nvPr>
            <p:ph idx="1"/>
          </p:nvPr>
        </p:nvSpPr>
        <p:spPr/>
        <p:txBody>
          <a:bodyPr/>
          <a:lstStyle/>
          <a:p>
            <a:r>
              <a:rPr lang="en-US" dirty="0" smtClean="0"/>
              <a:t>Dams = block water flow (heart attack)</a:t>
            </a:r>
          </a:p>
          <a:p>
            <a:pPr lvl="1"/>
            <a:endParaRPr lang="en-US" dirty="0" smtClean="0"/>
          </a:p>
          <a:p>
            <a:endParaRPr lang="en-US" dirty="0"/>
          </a:p>
          <a:p>
            <a:r>
              <a:rPr lang="en-US" dirty="0" smtClean="0"/>
              <a:t>Chlorination, Sedimentation, Desalinization</a:t>
            </a:r>
          </a:p>
          <a:p>
            <a:pPr lvl="1"/>
            <a:r>
              <a:rPr lang="en-US" dirty="0" smtClean="0"/>
              <a:t>Salt water </a:t>
            </a:r>
            <a:r>
              <a:rPr lang="en-US" dirty="0" smtClean="0">
                <a:sym typeface="Wingdings" pitchFamily="2" charset="2"/>
              </a:rPr>
              <a:t> Fresh water (expensive)</a:t>
            </a:r>
          </a:p>
          <a:p>
            <a:pPr lvl="1"/>
            <a:endParaRPr lang="en-US" dirty="0">
              <a:sym typeface="Wingdings" pitchFamily="2" charset="2"/>
            </a:endParaRPr>
          </a:p>
          <a:p>
            <a:r>
              <a:rPr lang="en-US" dirty="0" smtClean="0"/>
              <a:t>Reclaimed water = recycled water (cheap, nutrient-rich)</a:t>
            </a:r>
          </a:p>
          <a:p>
            <a:endParaRPr lang="en-US" dirty="0"/>
          </a:p>
          <a:p>
            <a:pPr marL="0" indent="0">
              <a:buNone/>
            </a:pPr>
            <a:endParaRPr lang="en-US" dirty="0"/>
          </a:p>
        </p:txBody>
      </p:sp>
    </p:spTree>
    <p:extLst>
      <p:ext uri="{BB962C8B-B14F-4D97-AF65-F5344CB8AC3E}">
        <p14:creationId xmlns="" xmlns:p14="http://schemas.microsoft.com/office/powerpoint/2010/main" val="36828903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For Your Math Problems…</a:t>
            </a:r>
            <a:endParaRPr lang="en-US" dirty="0"/>
          </a:p>
        </p:txBody>
      </p:sp>
      <p:sp>
        <p:nvSpPr>
          <p:cNvPr id="3" name="Content Placeholder 2"/>
          <p:cNvSpPr>
            <a:spLocks noGrp="1"/>
          </p:cNvSpPr>
          <p:nvPr>
            <p:ph idx="1"/>
          </p:nvPr>
        </p:nvSpPr>
        <p:spPr>
          <a:xfrm>
            <a:off x="457200" y="1600200"/>
            <a:ext cx="8229600" cy="4724400"/>
          </a:xfrm>
        </p:spPr>
        <p:txBody>
          <a:bodyPr/>
          <a:lstStyle/>
          <a:p>
            <a:r>
              <a:rPr lang="en-US" dirty="0" smtClean="0"/>
              <a:t>Include:</a:t>
            </a:r>
          </a:p>
          <a:p>
            <a:endParaRPr lang="en-US" dirty="0"/>
          </a:p>
          <a:p>
            <a:endParaRPr lang="en-US" dirty="0" smtClean="0"/>
          </a:p>
          <a:p>
            <a:endParaRPr lang="en-US" dirty="0"/>
          </a:p>
          <a:p>
            <a:endParaRPr lang="en-US" dirty="0" smtClean="0"/>
          </a:p>
          <a:p>
            <a:endParaRPr lang="en-US" dirty="0" smtClean="0"/>
          </a:p>
          <a:p>
            <a:r>
              <a:rPr lang="en-US" dirty="0" smtClean="0"/>
              <a:t>To get m</a:t>
            </a:r>
            <a:r>
              <a:rPr lang="en-US" baseline="30000" dirty="0" smtClean="0"/>
              <a:t>3</a:t>
            </a:r>
            <a:r>
              <a:rPr lang="en-US" dirty="0" smtClean="0"/>
              <a:t>: multiply rainfall by area of facility</a:t>
            </a:r>
          </a:p>
          <a:p>
            <a:endParaRPr lang="en-US" dirty="0"/>
          </a:p>
          <a:p>
            <a:r>
              <a:rPr lang="en-US" dirty="0" smtClean="0"/>
              <a:t>Include percentages on ARROWS</a:t>
            </a:r>
          </a:p>
          <a:p>
            <a:endParaRPr lang="en-US" dirty="0"/>
          </a:p>
          <a:p>
            <a:endParaRPr lang="en-US" dirty="0"/>
          </a:p>
        </p:txBody>
      </p:sp>
      <p:sp>
        <p:nvSpPr>
          <p:cNvPr id="4" name="TextBox 3"/>
          <p:cNvSpPr txBox="1"/>
          <p:nvPr/>
        </p:nvSpPr>
        <p:spPr>
          <a:xfrm>
            <a:off x="3886200" y="2900065"/>
            <a:ext cx="2133600" cy="923330"/>
          </a:xfrm>
          <a:prstGeom prst="rect">
            <a:avLst/>
          </a:prstGeom>
          <a:noFill/>
          <a:ln>
            <a:solidFill>
              <a:schemeClr val="accent1">
                <a:shade val="95000"/>
                <a:satMod val="105000"/>
              </a:schemeClr>
            </a:solidFill>
          </a:ln>
        </p:spPr>
        <p:txBody>
          <a:bodyPr wrap="square" rtlCol="0">
            <a:spAutoFit/>
          </a:bodyPr>
          <a:lstStyle/>
          <a:p>
            <a:pPr algn="ctr"/>
            <a:r>
              <a:rPr lang="en-US" b="1" dirty="0" smtClean="0"/>
              <a:t>Pre-Treatment Facility</a:t>
            </a:r>
          </a:p>
          <a:p>
            <a:r>
              <a:rPr lang="en-US" dirty="0" smtClean="0"/>
              <a:t>(include area in m</a:t>
            </a:r>
            <a:r>
              <a:rPr lang="en-US" baseline="30000" dirty="0" smtClean="0"/>
              <a:t>2</a:t>
            </a:r>
            <a:r>
              <a:rPr lang="en-US" dirty="0" smtClean="0"/>
              <a:t>)</a:t>
            </a:r>
            <a:endParaRPr lang="en-US" dirty="0"/>
          </a:p>
        </p:txBody>
      </p:sp>
      <p:sp>
        <p:nvSpPr>
          <p:cNvPr id="5" name="TextBox 4"/>
          <p:cNvSpPr txBox="1"/>
          <p:nvPr/>
        </p:nvSpPr>
        <p:spPr>
          <a:xfrm>
            <a:off x="6629400" y="2900065"/>
            <a:ext cx="2286000" cy="923330"/>
          </a:xfrm>
          <a:prstGeom prst="rect">
            <a:avLst/>
          </a:prstGeom>
          <a:noFill/>
          <a:ln>
            <a:solidFill>
              <a:schemeClr val="accent1">
                <a:shade val="95000"/>
                <a:satMod val="105000"/>
              </a:schemeClr>
            </a:solidFill>
          </a:ln>
        </p:spPr>
        <p:txBody>
          <a:bodyPr wrap="square" rtlCol="0">
            <a:spAutoFit/>
          </a:bodyPr>
          <a:lstStyle/>
          <a:p>
            <a:pPr algn="ctr"/>
            <a:r>
              <a:rPr lang="en-US" b="1" dirty="0" smtClean="0"/>
              <a:t>Treatment</a:t>
            </a:r>
          </a:p>
          <a:p>
            <a:pPr algn="ctr"/>
            <a:r>
              <a:rPr lang="en-US" dirty="0" smtClean="0"/>
              <a:t>(include cost in $/m</a:t>
            </a:r>
            <a:r>
              <a:rPr lang="en-US" baseline="30000" dirty="0" smtClean="0"/>
              <a:t>3</a:t>
            </a:r>
            <a:r>
              <a:rPr lang="en-US" dirty="0" smtClean="0"/>
              <a:t>)</a:t>
            </a:r>
            <a:endParaRPr lang="en-US" dirty="0"/>
          </a:p>
        </p:txBody>
      </p:sp>
      <p:sp>
        <p:nvSpPr>
          <p:cNvPr id="6" name="TextBox 5"/>
          <p:cNvSpPr txBox="1"/>
          <p:nvPr/>
        </p:nvSpPr>
        <p:spPr>
          <a:xfrm>
            <a:off x="609600" y="2900065"/>
            <a:ext cx="2133600" cy="923330"/>
          </a:xfrm>
          <a:prstGeom prst="rect">
            <a:avLst/>
          </a:prstGeom>
          <a:noFill/>
          <a:ln>
            <a:solidFill>
              <a:schemeClr val="accent1">
                <a:shade val="95000"/>
                <a:satMod val="105000"/>
              </a:schemeClr>
            </a:solidFill>
          </a:ln>
        </p:spPr>
        <p:txBody>
          <a:bodyPr wrap="square" rtlCol="0">
            <a:spAutoFit/>
          </a:bodyPr>
          <a:lstStyle/>
          <a:p>
            <a:pPr algn="ctr"/>
            <a:r>
              <a:rPr lang="en-US" b="1" dirty="0" smtClean="0"/>
              <a:t>Amount of Rainfall</a:t>
            </a:r>
          </a:p>
          <a:p>
            <a:pPr algn="ctr"/>
            <a:r>
              <a:rPr lang="en-US" dirty="0" smtClean="0"/>
              <a:t>(in m)</a:t>
            </a:r>
            <a:endParaRPr lang="en-US" dirty="0"/>
          </a:p>
        </p:txBody>
      </p:sp>
      <p:cxnSp>
        <p:nvCxnSpPr>
          <p:cNvPr id="8" name="Straight Arrow Connector 7"/>
          <p:cNvCxnSpPr>
            <a:endCxn id="4" idx="1"/>
          </p:cNvCxnSpPr>
          <p:nvPr/>
        </p:nvCxnSpPr>
        <p:spPr>
          <a:xfrm>
            <a:off x="2895600" y="3361730"/>
            <a:ext cx="990600" cy="0"/>
          </a:xfrm>
          <a:prstGeom prst="straightConnector1">
            <a:avLst/>
          </a:prstGeom>
          <a:ln w="666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638800" y="3332560"/>
            <a:ext cx="990600" cy="0"/>
          </a:xfrm>
          <a:prstGeom prst="straightConnector1">
            <a:avLst/>
          </a:prstGeom>
          <a:ln w="66675">
            <a:tailEnd type="arrow"/>
          </a:ln>
        </p:spPr>
        <p:style>
          <a:lnRef idx="1">
            <a:schemeClr val="accent1"/>
          </a:lnRef>
          <a:fillRef idx="0">
            <a:schemeClr val="accent1"/>
          </a:fillRef>
          <a:effectRef idx="0">
            <a:schemeClr val="accent1"/>
          </a:effectRef>
          <a:fontRef idx="minor">
            <a:schemeClr val="tx1"/>
          </a:fontRef>
        </p:style>
      </p:cxnSp>
      <p:cxnSp>
        <p:nvCxnSpPr>
          <p:cNvPr id="11" name="Curved Connector 10"/>
          <p:cNvCxnSpPr/>
          <p:nvPr/>
        </p:nvCxnSpPr>
        <p:spPr>
          <a:xfrm rot="5400000" flipH="1" flipV="1">
            <a:off x="3043535" y="2671465"/>
            <a:ext cx="847130" cy="533400"/>
          </a:xfrm>
          <a:prstGeom prst="curvedConnector3">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5400000" flipH="1" flipV="1">
            <a:off x="5862936" y="2633365"/>
            <a:ext cx="847130" cy="533400"/>
          </a:xfrm>
          <a:prstGeom prst="curvedConnector3">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895600" y="1676400"/>
            <a:ext cx="1600200" cy="646331"/>
          </a:xfrm>
          <a:prstGeom prst="rect">
            <a:avLst/>
          </a:prstGeom>
          <a:noFill/>
          <a:ln>
            <a:solidFill>
              <a:schemeClr val="accent1">
                <a:shade val="95000"/>
                <a:satMod val="105000"/>
              </a:schemeClr>
            </a:solidFill>
          </a:ln>
        </p:spPr>
        <p:txBody>
          <a:bodyPr wrap="square" rtlCol="0">
            <a:spAutoFit/>
          </a:bodyPr>
          <a:lstStyle/>
          <a:p>
            <a:pPr algn="ctr"/>
            <a:r>
              <a:rPr lang="en-US" dirty="0" smtClean="0"/>
              <a:t>Recharged in Aquifer</a:t>
            </a:r>
            <a:endParaRPr lang="en-US" dirty="0"/>
          </a:p>
        </p:txBody>
      </p:sp>
      <p:sp>
        <p:nvSpPr>
          <p:cNvPr id="15" name="TextBox 14"/>
          <p:cNvSpPr txBox="1"/>
          <p:nvPr/>
        </p:nvSpPr>
        <p:spPr>
          <a:xfrm>
            <a:off x="5657850" y="1600200"/>
            <a:ext cx="1600200" cy="646331"/>
          </a:xfrm>
          <a:prstGeom prst="rect">
            <a:avLst/>
          </a:prstGeom>
          <a:noFill/>
          <a:ln>
            <a:solidFill>
              <a:schemeClr val="accent1">
                <a:shade val="95000"/>
                <a:satMod val="105000"/>
              </a:schemeClr>
            </a:solidFill>
          </a:ln>
        </p:spPr>
        <p:txBody>
          <a:bodyPr wrap="square" rtlCol="0">
            <a:spAutoFit/>
          </a:bodyPr>
          <a:lstStyle/>
          <a:p>
            <a:pPr algn="ctr"/>
            <a:r>
              <a:rPr lang="en-US" dirty="0" smtClean="0"/>
              <a:t>Irrigated in Soil</a:t>
            </a:r>
            <a:endParaRPr lang="en-US" dirty="0"/>
          </a:p>
        </p:txBody>
      </p:sp>
    </p:spTree>
    <p:extLst>
      <p:ext uri="{BB962C8B-B14F-4D97-AF65-F5344CB8AC3E}">
        <p14:creationId xmlns="" xmlns:p14="http://schemas.microsoft.com/office/powerpoint/2010/main" val="143961968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Practice Problem (copy)</a:t>
            </a:r>
            <a:endParaRPr lang="en-US" dirty="0"/>
          </a:p>
        </p:txBody>
      </p:sp>
      <p:sp>
        <p:nvSpPr>
          <p:cNvPr id="3" name="Content Placeholder 2"/>
          <p:cNvSpPr>
            <a:spLocks noGrp="1"/>
          </p:cNvSpPr>
          <p:nvPr>
            <p:ph idx="1"/>
          </p:nvPr>
        </p:nvSpPr>
        <p:spPr>
          <a:xfrm>
            <a:off x="228600" y="1295400"/>
            <a:ext cx="8686800" cy="5562600"/>
          </a:xfrm>
        </p:spPr>
        <p:txBody>
          <a:bodyPr>
            <a:normAutofit fontScale="92500" lnSpcReduction="10000"/>
          </a:bodyPr>
          <a:lstStyle/>
          <a:p>
            <a:pPr>
              <a:buNone/>
            </a:pPr>
            <a:r>
              <a:rPr lang="en-US" dirty="0" smtClean="0"/>
              <a:t>COPY: In order for a water supply to be potable, it goes through a desalinization treatment plant.  </a:t>
            </a:r>
          </a:p>
          <a:p>
            <a:r>
              <a:rPr lang="en-US" dirty="0" smtClean="0"/>
              <a:t>Of the 10 meters of water you start with, 10% is recharged in an aquifer, while the other 90% enters the 50 m</a:t>
            </a:r>
            <a:r>
              <a:rPr lang="en-US" baseline="30000" dirty="0" smtClean="0"/>
              <a:t>2</a:t>
            </a:r>
            <a:r>
              <a:rPr lang="en-US" dirty="0" smtClean="0"/>
              <a:t> pre-treatment facility.</a:t>
            </a:r>
          </a:p>
          <a:p>
            <a:r>
              <a:rPr lang="en-US" dirty="0" smtClean="0"/>
              <a:t>Once it exits the pre-treatment facility, 90% of the water is desalinated, the other 10% is used as water irrigation.  The cost of treatment is $10/m</a:t>
            </a:r>
            <a:r>
              <a:rPr lang="en-US" baseline="30000" dirty="0" smtClean="0"/>
              <a:t>3</a:t>
            </a:r>
          </a:p>
          <a:p>
            <a:endParaRPr lang="en-US" baseline="30000" dirty="0" smtClean="0"/>
          </a:p>
          <a:p>
            <a:pPr marL="514350" indent="-514350">
              <a:buNone/>
            </a:pPr>
            <a:r>
              <a:rPr lang="en-US" dirty="0" smtClean="0"/>
              <a:t>SOLVE: Calculate, in m</a:t>
            </a:r>
            <a:r>
              <a:rPr lang="en-US" baseline="30000" dirty="0" smtClean="0"/>
              <a:t>3</a:t>
            </a:r>
            <a:r>
              <a:rPr lang="en-US" dirty="0" smtClean="0"/>
              <a:t>:</a:t>
            </a:r>
          </a:p>
          <a:p>
            <a:pPr marL="514350" indent="-514350">
              <a:buAutoNum type="arabicPeriod"/>
            </a:pPr>
            <a:r>
              <a:rPr lang="en-US" dirty="0" smtClean="0"/>
              <a:t> the amount of water entering the pre-treatment facility.</a:t>
            </a:r>
          </a:p>
          <a:p>
            <a:pPr marL="514350" indent="-514350">
              <a:buAutoNum type="arabicPeriod"/>
            </a:pPr>
            <a:r>
              <a:rPr lang="en-US" dirty="0" smtClean="0"/>
              <a:t>The amount of water actually desalinated</a:t>
            </a:r>
          </a:p>
          <a:p>
            <a:pPr marL="514350" indent="-514350">
              <a:buNone/>
            </a:pPr>
            <a:endParaRPr lang="en-US" dirty="0" smtClean="0"/>
          </a:p>
          <a:p>
            <a:pPr marL="514350" indent="-514350">
              <a:buNone/>
            </a:pPr>
            <a:r>
              <a:rPr lang="en-US" dirty="0" smtClean="0"/>
              <a:t>Find the cost of the desalinated water, in dollars.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Water Quality</a:t>
            </a:r>
            <a:endParaRPr lang="en-US" dirty="0"/>
          </a:p>
        </p:txBody>
      </p:sp>
      <p:sp>
        <p:nvSpPr>
          <p:cNvPr id="3" name="Content Placeholder 2"/>
          <p:cNvSpPr>
            <a:spLocks noGrp="1"/>
          </p:cNvSpPr>
          <p:nvPr>
            <p:ph idx="1"/>
          </p:nvPr>
        </p:nvSpPr>
        <p:spPr>
          <a:xfrm>
            <a:off x="228600" y="1371600"/>
            <a:ext cx="8686800" cy="4754563"/>
          </a:xfrm>
        </p:spPr>
        <p:txBody>
          <a:bodyPr>
            <a:normAutofit/>
          </a:bodyPr>
          <a:lstStyle/>
          <a:p>
            <a:r>
              <a:rPr lang="en-US" sz="3200" dirty="0" smtClean="0"/>
              <a:t>Turbidity (clarity), temp, pH, dissolved oxygen</a:t>
            </a:r>
          </a:p>
          <a:p>
            <a:endParaRPr lang="en-US" sz="3200" dirty="0"/>
          </a:p>
          <a:p>
            <a:r>
              <a:rPr lang="en-US" sz="3200" dirty="0" smtClean="0"/>
              <a:t>Pollutants from one source (point) or </a:t>
            </a:r>
            <a:r>
              <a:rPr lang="en-US" sz="3200" dirty="0" err="1" smtClean="0"/>
              <a:t>mulitple</a:t>
            </a:r>
            <a:r>
              <a:rPr lang="en-US" sz="3200" dirty="0" smtClean="0"/>
              <a:t> (non-point)</a:t>
            </a:r>
          </a:p>
          <a:p>
            <a:endParaRPr lang="en-US" sz="3200" dirty="0"/>
          </a:p>
          <a:p>
            <a:r>
              <a:rPr lang="en-US" sz="3200" dirty="0" smtClean="0"/>
              <a:t>Pesticides and </a:t>
            </a:r>
            <a:r>
              <a:rPr lang="en-US" sz="3200" dirty="0" err="1" smtClean="0"/>
              <a:t>biomagnification</a:t>
            </a:r>
            <a:r>
              <a:rPr lang="en-US" sz="3200" dirty="0" smtClean="0"/>
              <a:t> (food chain)</a:t>
            </a:r>
            <a:endParaRPr lang="en-US" sz="3200" dirty="0"/>
          </a:p>
          <a:p>
            <a:endParaRPr lang="en-US" sz="3200" dirty="0" smtClean="0"/>
          </a:p>
          <a:p>
            <a:r>
              <a:rPr lang="en-US" sz="3200" dirty="0" smtClean="0"/>
              <a:t>Lakes and eutrophication (too many nutrients)</a:t>
            </a:r>
            <a:endParaRPr lang="en-US" sz="3200" dirty="0"/>
          </a:p>
        </p:txBody>
      </p:sp>
    </p:spTree>
    <p:extLst>
      <p:ext uri="{BB962C8B-B14F-4D97-AF65-F5344CB8AC3E}">
        <p14:creationId xmlns="" xmlns:p14="http://schemas.microsoft.com/office/powerpoint/2010/main" val="287689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19050"/>
            <a:ext cx="8229600" cy="1143000"/>
          </a:xfrm>
        </p:spPr>
        <p:txBody>
          <a:bodyPr/>
          <a:lstStyle/>
          <a:p>
            <a:r>
              <a:rPr lang="en-US" dirty="0" smtClean="0"/>
              <a:t>Trouble with Aquifers</a:t>
            </a:r>
            <a:endParaRPr lang="en-US" dirty="0"/>
          </a:p>
        </p:txBody>
      </p:sp>
      <p:sp>
        <p:nvSpPr>
          <p:cNvPr id="3" name="Content Placeholder 2"/>
          <p:cNvSpPr>
            <a:spLocks noGrp="1"/>
          </p:cNvSpPr>
          <p:nvPr>
            <p:ph sz="half" idx="1"/>
          </p:nvPr>
        </p:nvSpPr>
        <p:spPr>
          <a:xfrm>
            <a:off x="0" y="1219200"/>
            <a:ext cx="4495800" cy="5486399"/>
          </a:xfrm>
        </p:spPr>
        <p:txBody>
          <a:bodyPr>
            <a:normAutofit lnSpcReduction="10000"/>
          </a:bodyPr>
          <a:lstStyle/>
          <a:p>
            <a:r>
              <a:rPr lang="en-US" b="1" u="sng" dirty="0" err="1" smtClean="0"/>
              <a:t>Fracking</a:t>
            </a:r>
            <a:r>
              <a:rPr lang="en-US" dirty="0" smtClean="0"/>
              <a:t> – drilling for fossil fuels underground</a:t>
            </a:r>
          </a:p>
          <a:p>
            <a:pPr lvl="1"/>
            <a:r>
              <a:rPr lang="en-US" dirty="0" smtClean="0"/>
              <a:t>Economically good (oil)</a:t>
            </a:r>
          </a:p>
          <a:p>
            <a:pPr lvl="1"/>
            <a:r>
              <a:rPr lang="en-US" dirty="0" smtClean="0"/>
              <a:t>Health concerns (oil seeping into groundwater)</a:t>
            </a:r>
          </a:p>
          <a:p>
            <a:pPr lvl="1"/>
            <a:r>
              <a:rPr lang="en-US" dirty="0" smtClean="0"/>
              <a:t>Slow process</a:t>
            </a:r>
          </a:p>
          <a:p>
            <a:pPr lvl="1"/>
            <a:endParaRPr lang="en-US" dirty="0" smtClean="0"/>
          </a:p>
          <a:p>
            <a:r>
              <a:rPr lang="en-US" b="1" u="sng" dirty="0" smtClean="0"/>
              <a:t>Principle of Sustainable Yield </a:t>
            </a:r>
            <a:r>
              <a:rPr lang="en-US" dirty="0" smtClean="0"/>
              <a:t>– using as much as can be replenished</a:t>
            </a:r>
          </a:p>
          <a:p>
            <a:endParaRPr lang="en-US" dirty="0" smtClean="0"/>
          </a:p>
          <a:p>
            <a:r>
              <a:rPr lang="en-US" dirty="0" smtClean="0"/>
              <a:t>15x more used than replenished</a:t>
            </a:r>
            <a:endParaRPr lang="en-US" dirty="0"/>
          </a:p>
        </p:txBody>
      </p:sp>
      <p:pic>
        <p:nvPicPr>
          <p:cNvPr id="4" name="Picture 2" descr="File:HydroFrac.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48200" y="1066800"/>
            <a:ext cx="4495800" cy="55245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Fracking</a:t>
            </a:r>
            <a:endParaRPr lang="en-US" dirty="0"/>
          </a:p>
        </p:txBody>
      </p:sp>
      <p:sp>
        <p:nvSpPr>
          <p:cNvPr id="3" name="Content Placeholder 2"/>
          <p:cNvSpPr>
            <a:spLocks noGrp="1"/>
          </p:cNvSpPr>
          <p:nvPr>
            <p:ph sz="half" idx="1"/>
          </p:nvPr>
        </p:nvSpPr>
        <p:spPr>
          <a:xfrm>
            <a:off x="0" y="1920084"/>
            <a:ext cx="4495800" cy="4937915"/>
          </a:xfrm>
        </p:spPr>
        <p:txBody>
          <a:bodyPr/>
          <a:lstStyle/>
          <a:p>
            <a:r>
              <a:rPr lang="en-US" b="1" u="sng" dirty="0" err="1" smtClean="0"/>
              <a:t>Fracking</a:t>
            </a:r>
            <a:r>
              <a:rPr lang="en-US" dirty="0" smtClean="0"/>
              <a:t> – drilling for fossil fuels resources underground</a:t>
            </a:r>
          </a:p>
          <a:p>
            <a:endParaRPr lang="en-US" dirty="0" smtClean="0"/>
          </a:p>
          <a:p>
            <a:pPr>
              <a:buNone/>
            </a:pPr>
            <a:r>
              <a:rPr lang="en-US" dirty="0" smtClean="0"/>
              <a:t>Consequence:</a:t>
            </a:r>
          </a:p>
          <a:p>
            <a:pPr>
              <a:buNone/>
            </a:pPr>
            <a:endParaRPr lang="en-US" dirty="0" smtClean="0"/>
          </a:p>
          <a:p>
            <a:r>
              <a:rPr lang="en-US" dirty="0" smtClean="0"/>
              <a:t>Contaminates water supply (aquifers)</a:t>
            </a:r>
          </a:p>
          <a:p>
            <a:pPr>
              <a:buNone/>
            </a:pPr>
            <a:endParaRPr lang="en-US" dirty="0" smtClean="0"/>
          </a:p>
          <a:p>
            <a:r>
              <a:rPr lang="en-US" dirty="0" smtClean="0"/>
              <a:t>Earthquakes? (Ohio)</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4724400" y="0"/>
            <a:ext cx="4419600"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40755</TotalTime>
  <Words>2998</Words>
  <Application>Microsoft Office PowerPoint</Application>
  <PresentationFormat>On-screen Show (4:3)</PresentationFormat>
  <Paragraphs>622</Paragraphs>
  <Slides>78</Slides>
  <Notes>2</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Flow</vt:lpstr>
      <vt:lpstr>Warm Up # 1</vt:lpstr>
      <vt:lpstr>HYDROSPHERE: WATER</vt:lpstr>
      <vt:lpstr>Water is Scarce…wait, what?</vt:lpstr>
      <vt:lpstr>Water Cycle</vt:lpstr>
      <vt:lpstr>Upon Precipitation…Part I</vt:lpstr>
      <vt:lpstr>Upon Precipitation Part II</vt:lpstr>
      <vt:lpstr>Trouble with Aquifers</vt:lpstr>
      <vt:lpstr>Trouble with Aquifers</vt:lpstr>
      <vt:lpstr>Fracking</vt:lpstr>
      <vt:lpstr>Warm Up #2</vt:lpstr>
      <vt:lpstr>Water Treatment</vt:lpstr>
      <vt:lpstr>How We Get Water</vt:lpstr>
      <vt:lpstr>Groundwater Revisited</vt:lpstr>
      <vt:lpstr>Pollution and Water</vt:lpstr>
      <vt:lpstr>Access to Drinking Water</vt:lpstr>
      <vt:lpstr>What does “Recycled Water” Mean?</vt:lpstr>
      <vt:lpstr>Why We do This?</vt:lpstr>
      <vt:lpstr>Types of Treatment Available</vt:lpstr>
      <vt:lpstr>Brita Filters</vt:lpstr>
      <vt:lpstr>In the Third World…</vt:lpstr>
      <vt:lpstr>Practice Problem: Copy</vt:lpstr>
      <vt:lpstr>Warm Up #3</vt:lpstr>
      <vt:lpstr>Water Pollution 101</vt:lpstr>
      <vt:lpstr>Pollution Revisited</vt:lpstr>
      <vt:lpstr>Agricultural Runoff</vt:lpstr>
      <vt:lpstr>Bacteria in  Polluted Water</vt:lpstr>
      <vt:lpstr>Why Pesticides are Bad</vt:lpstr>
      <vt:lpstr>Heavy Metals And Mining Waste</vt:lpstr>
      <vt:lpstr>Trash and Raw Sewage  Treatment</vt:lpstr>
      <vt:lpstr>Slide 30</vt:lpstr>
      <vt:lpstr>Other Pollution</vt:lpstr>
      <vt:lpstr>Trouble with Aquifers</vt:lpstr>
      <vt:lpstr>Fracking</vt:lpstr>
      <vt:lpstr>Great Lakes Drama</vt:lpstr>
      <vt:lpstr>Water in the Hands of Humans</vt:lpstr>
      <vt:lpstr>Review</vt:lpstr>
      <vt:lpstr>Groundwater Revisited</vt:lpstr>
      <vt:lpstr>Why We “Waste” Water</vt:lpstr>
      <vt:lpstr>Solutions?</vt:lpstr>
      <vt:lpstr>Desalinization</vt:lpstr>
      <vt:lpstr>Unconventional Methods</vt:lpstr>
      <vt:lpstr>Are Israelites killing Palestinians?</vt:lpstr>
      <vt:lpstr>Warm Up #5</vt:lpstr>
      <vt:lpstr>Is your tap water safe?</vt:lpstr>
      <vt:lpstr>Warm Up # 4</vt:lpstr>
      <vt:lpstr>Water in the Hands of Humans</vt:lpstr>
      <vt:lpstr>Review</vt:lpstr>
      <vt:lpstr>Wars Over Water: Middle East</vt:lpstr>
      <vt:lpstr>Wars Over Water: Africa</vt:lpstr>
      <vt:lpstr>Building Dams: A Heart Attack</vt:lpstr>
      <vt:lpstr>Aral Sea </vt:lpstr>
      <vt:lpstr>Water “Ownership”</vt:lpstr>
      <vt:lpstr>Privatization of Water</vt:lpstr>
      <vt:lpstr>Water Legislation (USA)</vt:lpstr>
      <vt:lpstr>Water is Life.</vt:lpstr>
      <vt:lpstr>Quick Quiz # 2</vt:lpstr>
      <vt:lpstr>Warm Up # 7 </vt:lpstr>
      <vt:lpstr>Warm Up #8</vt:lpstr>
      <vt:lpstr>Water Quality and Disasters</vt:lpstr>
      <vt:lpstr>Water Quality</vt:lpstr>
      <vt:lpstr>Pollution Revisited</vt:lpstr>
      <vt:lpstr>When Pollution Enters Rivers…</vt:lpstr>
      <vt:lpstr>The Cell from Hell</vt:lpstr>
      <vt:lpstr>Algal Blooms and More…</vt:lpstr>
      <vt:lpstr>Why Pesticides are Bad</vt:lpstr>
      <vt:lpstr>Great Lakes Drama</vt:lpstr>
      <vt:lpstr>TED Talk: Water Quality</vt:lpstr>
      <vt:lpstr>Quick Quiz # 1</vt:lpstr>
      <vt:lpstr>Water can do cool things.</vt:lpstr>
      <vt:lpstr>How Water Makes things Ionic</vt:lpstr>
      <vt:lpstr>Warm Up #9</vt:lpstr>
      <vt:lpstr>Chapter 13 Review</vt:lpstr>
      <vt:lpstr>Water Cycle</vt:lpstr>
      <vt:lpstr>Aquifers and Water Uses</vt:lpstr>
      <vt:lpstr>Dams and Water Treatment</vt:lpstr>
      <vt:lpstr>For Your Math Problems…</vt:lpstr>
      <vt:lpstr>Practice Problem (copy)</vt:lpstr>
      <vt:lpstr>Water Quality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Up # ln(e)</dc:title>
  <dc:creator>Graham Lockett</dc:creator>
  <cp:lastModifiedBy>Windows User</cp:lastModifiedBy>
  <cp:revision>1745</cp:revision>
  <dcterms:created xsi:type="dcterms:W3CDTF">2011-12-11T23:37:37Z</dcterms:created>
  <dcterms:modified xsi:type="dcterms:W3CDTF">2015-03-25T22:22:11Z</dcterms:modified>
</cp:coreProperties>
</file>