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DA7D-DBDC-49D1-9A40-5F093D28673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3028-BD08-4CF0-A290-95C3FD46AA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89916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The active ingredients in many pesticides are chemical compounds that kill organisms such as insects, molds, </a:t>
            </a:r>
            <a:r>
              <a:rPr lang="en-US" sz="3600" dirty="0" smtClean="0"/>
              <a:t>and weeds.  They can also have unintended consequences…</a:t>
            </a:r>
            <a:endParaRPr lang="en-US" sz="3600" dirty="0" smtClean="0"/>
          </a:p>
          <a:p>
            <a:pPr marL="742950" indent="-742950">
              <a:buAutoNum type="alphaLcParenBoth"/>
            </a:pPr>
            <a:r>
              <a:rPr lang="en-US" sz="4000" b="1" u="sng" dirty="0" smtClean="0"/>
              <a:t>Design a laboratory experiment to determine whether or not a new pesticide (product X) is toxic to minnows, a type of small fish. </a:t>
            </a:r>
          </a:p>
          <a:p>
            <a:pPr marL="742950" indent="-742950" algn="ctr">
              <a:buNone/>
            </a:pPr>
            <a:r>
              <a:rPr lang="en-US" dirty="0" smtClean="0"/>
              <a:t>Include the hypothesis, how you would test it, a control and an independent variable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Step 1: </a:t>
            </a:r>
            <a:r>
              <a:rPr lang="en-US" b="1" u="sng" dirty="0" smtClean="0"/>
              <a:t>OBSERVATIONS</a:t>
            </a:r>
          </a:p>
          <a:p>
            <a:endParaRPr lang="en-US" dirty="0"/>
          </a:p>
          <a:p>
            <a:r>
              <a:rPr lang="en-US" dirty="0" smtClean="0"/>
              <a:t>Things that you notice</a:t>
            </a:r>
          </a:p>
          <a:p>
            <a:endParaRPr lang="en-US" dirty="0"/>
          </a:p>
          <a:p>
            <a:r>
              <a:rPr lang="en-US" dirty="0" smtClean="0"/>
              <a:t>Example:  Many pesticides being used are killing organisms other than the intended pests (such as minnows)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Step 2: </a:t>
            </a:r>
            <a:r>
              <a:rPr lang="en-US" b="1" u="sng" dirty="0" smtClean="0"/>
              <a:t>HYPOTHESIS</a:t>
            </a:r>
          </a:p>
          <a:p>
            <a:endParaRPr lang="en-US" dirty="0"/>
          </a:p>
          <a:p>
            <a:r>
              <a:rPr lang="en-US" dirty="0" smtClean="0"/>
              <a:t>Educated guess based on observations</a:t>
            </a:r>
          </a:p>
          <a:p>
            <a:r>
              <a:rPr lang="en-US" dirty="0" smtClean="0"/>
              <a:t>If/Then statement OR a Declarative statement</a:t>
            </a:r>
          </a:p>
          <a:p>
            <a:endParaRPr lang="en-US" dirty="0"/>
          </a:p>
          <a:p>
            <a:r>
              <a:rPr lang="en-US" dirty="0" smtClean="0"/>
              <a:t>Example:  If Product X is added to water, then it will be toxic to fish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Product X is toxic to fish when added to water.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Method</a:t>
            </a:r>
            <a:br>
              <a:rPr lang="en-US" dirty="0" smtClean="0"/>
            </a:br>
            <a:r>
              <a:rPr lang="en-US" dirty="0" smtClean="0"/>
              <a:t>2 Major Groups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CONTROL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Remains constant, serves as baseline</a:t>
            </a:r>
          </a:p>
          <a:p>
            <a:endParaRPr lang="en-US" dirty="0"/>
          </a:p>
          <a:p>
            <a:r>
              <a:rPr lang="en-US" b="1" u="sng" dirty="0" smtClean="0"/>
              <a:t>Tank WITHOUT product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Others controls:</a:t>
            </a:r>
          </a:p>
          <a:p>
            <a:r>
              <a:rPr lang="en-US" dirty="0" smtClean="0"/>
              <a:t>Amount of water</a:t>
            </a:r>
          </a:p>
          <a:p>
            <a:r>
              <a:rPr lang="en-US" dirty="0" smtClean="0"/>
              <a:t>Amount of fish in each tank</a:t>
            </a:r>
          </a:p>
          <a:p>
            <a:r>
              <a:rPr lang="en-US" dirty="0" smtClean="0"/>
              <a:t>Temp/light conditions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EXPERIMENTAL GROUP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Group being tested</a:t>
            </a:r>
          </a:p>
          <a:p>
            <a:endParaRPr lang="en-US" dirty="0"/>
          </a:p>
          <a:p>
            <a:r>
              <a:rPr lang="en-US" b="1" dirty="0" smtClean="0"/>
              <a:t>Concentration of Product X in tank</a:t>
            </a:r>
          </a:p>
          <a:p>
            <a:pPr lvl="1"/>
            <a:r>
              <a:rPr lang="en-US" b="1" i="1" u="sng" dirty="0" smtClean="0"/>
              <a:t>INDEPENDENT VARIABLE </a:t>
            </a:r>
            <a:r>
              <a:rPr lang="en-US" dirty="0" smtClean="0"/>
              <a:t>– something YOU are manipulating/changing</a:t>
            </a:r>
          </a:p>
          <a:p>
            <a:pPr lvl="1"/>
            <a:endParaRPr lang="en-US" dirty="0"/>
          </a:p>
          <a:p>
            <a:r>
              <a:rPr lang="en-US" dirty="0" smtClean="0"/>
              <a:t>Mortality rate of minnows</a:t>
            </a:r>
          </a:p>
          <a:p>
            <a:pPr lvl="1"/>
            <a:r>
              <a:rPr lang="en-US" b="1" dirty="0" smtClean="0"/>
              <a:t>DEPENDENT VARIABLE </a:t>
            </a:r>
            <a:r>
              <a:rPr lang="en-US" dirty="0" smtClean="0"/>
              <a:t>– EFFECTS of independent variable manipulation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Have GOOD Results:</a:t>
            </a:r>
          </a:p>
          <a:p>
            <a:endParaRPr lang="en-US" dirty="0"/>
          </a:p>
          <a:p>
            <a:r>
              <a:rPr lang="en-US" b="1" u="sng" dirty="0" smtClean="0"/>
              <a:t>Multiple Trails</a:t>
            </a:r>
            <a:r>
              <a:rPr lang="en-US" dirty="0" smtClean="0"/>
              <a:t> (ensures PRECISION – same results each time)</a:t>
            </a:r>
          </a:p>
          <a:p>
            <a:endParaRPr lang="en-US" dirty="0"/>
          </a:p>
          <a:p>
            <a:r>
              <a:rPr lang="en-US" b="1" u="sng" dirty="0" smtClean="0"/>
              <a:t>Large Population Size </a:t>
            </a:r>
            <a:r>
              <a:rPr lang="en-US" dirty="0" smtClean="0"/>
              <a:t>(ensures ACCURACY – no skewed data)</a:t>
            </a:r>
          </a:p>
          <a:p>
            <a:endParaRPr lang="en-US" dirty="0"/>
          </a:p>
          <a:p>
            <a:r>
              <a:rPr lang="en-US" b="1" u="sng" dirty="0" smtClean="0"/>
              <a:t>Multiple Experimental Groups </a:t>
            </a:r>
            <a:r>
              <a:rPr lang="en-US" dirty="0" smtClean="0"/>
              <a:t>(varying concentration levels of Product X)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Experimental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3200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810000"/>
            <a:ext cx="3200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10200" y="3657600"/>
            <a:ext cx="3200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1219200"/>
            <a:ext cx="3200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1905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TANK 1: </a:t>
            </a:r>
          </a:p>
          <a:p>
            <a:pPr algn="ctr"/>
            <a:r>
              <a:rPr lang="en-US" dirty="0" smtClean="0"/>
              <a:t>NO PRODUCT 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44958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TANK 1: </a:t>
            </a:r>
          </a:p>
          <a:p>
            <a:pPr algn="ctr"/>
            <a:r>
              <a:rPr lang="en-US" dirty="0" smtClean="0"/>
              <a:t>LOW PRODUCT X CONCENTRATION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4196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TANK 1: </a:t>
            </a:r>
          </a:p>
          <a:p>
            <a:pPr algn="ctr"/>
            <a:r>
              <a:rPr lang="en-US" dirty="0" smtClean="0"/>
              <a:t>HIGH PRODUCT X CONCENTRATION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1981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TANK 1: </a:t>
            </a:r>
          </a:p>
          <a:p>
            <a:pPr algn="ctr"/>
            <a:r>
              <a:rPr lang="en-US" dirty="0" smtClean="0"/>
              <a:t>MEDIUM PRODUCT X CONCENTRATION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an independent variable differ from a dependent variable?</a:t>
            </a:r>
          </a:p>
          <a:p>
            <a:endParaRPr lang="en-US" dirty="0"/>
          </a:p>
          <a:p>
            <a:r>
              <a:rPr lang="en-US" dirty="0" smtClean="0"/>
              <a:t>Describe experimental results that would lead you to reject your hypothesis in part (a). (Be specific.)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315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#1</vt:lpstr>
      <vt:lpstr>Scientific Method</vt:lpstr>
      <vt:lpstr>Scientific Method</vt:lpstr>
      <vt:lpstr>Scientific Method</vt:lpstr>
      <vt:lpstr>Scientific Method 2 Major Groups</vt:lpstr>
      <vt:lpstr>Scientific Method</vt:lpstr>
      <vt:lpstr>Multiple Experimental Groups</vt:lpstr>
      <vt:lpstr>Quick Quiz #1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Windows User</dc:creator>
  <cp:lastModifiedBy>Windows User</cp:lastModifiedBy>
  <cp:revision>2</cp:revision>
  <dcterms:created xsi:type="dcterms:W3CDTF">2014-08-20T19:58:59Z</dcterms:created>
  <dcterms:modified xsi:type="dcterms:W3CDTF">2014-08-20T20:15:05Z</dcterms:modified>
</cp:coreProperties>
</file>