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D17D21-6717-4421-A930-185D75F9BE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17D21-6717-4421-A930-185D75F9BE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17D21-6717-4421-A930-185D75F9BE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17D21-6717-4421-A930-185D75F9BE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17D21-6717-4421-A930-185D75F9BE03}" type="datetimeFigureOut">
              <a:rPr lang="en-US" smtClean="0"/>
              <a:t>8/25/2014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D17D21-6717-4421-A930-185D75F9BE03}"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D17D21-6717-4421-A930-185D75F9BE03}" type="datetimeFigureOut">
              <a:rPr lang="en-US" smtClean="0"/>
              <a:t>8/25/2014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D17D21-6717-4421-A930-185D75F9BE03}" type="datetimeFigureOut">
              <a:rPr lang="en-US" smtClean="0"/>
              <a:t>8/25/2014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17D21-6717-4421-A930-185D75F9BE03}" type="datetimeFigureOut">
              <a:rPr lang="en-US" smtClean="0"/>
              <a:t>8/25/2014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17D21-6717-4421-A930-185D75F9BE03}"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17D21-6717-4421-A930-185D75F9BE03}" type="datetimeFigureOut">
              <a:rPr lang="en-US" smtClean="0"/>
              <a:t>8/25/2014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0D9DE-2197-45C5-A531-7017A09F66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17D21-6717-4421-A930-185D75F9BE03}" type="datetimeFigureOut">
              <a:rPr lang="en-US" smtClean="0"/>
              <a:t>8/25/2014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0D9DE-2197-45C5-A531-7017A09F66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#3</a:t>
            </a:r>
            <a:endParaRPr lang="en-US" dirty="0"/>
          </a:p>
        </p:txBody>
      </p:sp>
      <p:sp>
        <p:nvSpPr>
          <p:cNvPr id="7" name="Content Placeholder 6"/>
          <p:cNvSpPr>
            <a:spLocks noGrp="1"/>
          </p:cNvSpPr>
          <p:nvPr>
            <p:ph idx="1"/>
          </p:nvPr>
        </p:nvSpPr>
        <p:spPr>
          <a:xfrm>
            <a:off x="228600" y="1295400"/>
            <a:ext cx="8915400" cy="5334000"/>
          </a:xfrm>
        </p:spPr>
        <p:txBody>
          <a:bodyPr>
            <a:normAutofit fontScale="85000" lnSpcReduction="10000"/>
          </a:bodyPr>
          <a:lstStyle/>
          <a:p>
            <a:pPr>
              <a:buNone/>
            </a:pPr>
            <a:r>
              <a:rPr lang="en-US" dirty="0" smtClean="0"/>
              <a:t>Convert:</a:t>
            </a:r>
          </a:p>
          <a:p>
            <a:r>
              <a:rPr lang="en-US" dirty="0" smtClean="0"/>
              <a:t>25 </a:t>
            </a:r>
            <a:r>
              <a:rPr lang="en-US" dirty="0" err="1" smtClean="0"/>
              <a:t>cs</a:t>
            </a:r>
            <a:r>
              <a:rPr lang="en-US" dirty="0" smtClean="0"/>
              <a:t> = ___ ms</a:t>
            </a:r>
          </a:p>
          <a:p>
            <a:r>
              <a:rPr lang="en-US" dirty="0" smtClean="0"/>
              <a:t>500daL = ___ </a:t>
            </a:r>
            <a:r>
              <a:rPr lang="en-US" dirty="0" err="1" smtClean="0"/>
              <a:t>kL</a:t>
            </a:r>
            <a:endParaRPr lang="en-US" dirty="0"/>
          </a:p>
          <a:p>
            <a:r>
              <a:rPr lang="en-US" dirty="0" smtClean="0"/>
              <a:t>60.54 kg = ___ mg?  Place answer in scientific notation.</a:t>
            </a:r>
          </a:p>
          <a:p>
            <a:endParaRPr lang="en-US" dirty="0"/>
          </a:p>
          <a:p>
            <a:r>
              <a:rPr lang="en-US" dirty="0" smtClean="0"/>
              <a:t>Can you think of any OTHER metric units, other than the ones discussed yesterday?  (think really big or really small)</a:t>
            </a:r>
          </a:p>
          <a:p>
            <a:endParaRPr lang="en-US" dirty="0"/>
          </a:p>
          <a:p>
            <a:r>
              <a:rPr lang="en-US" dirty="0" smtClean="0"/>
              <a:t>What do you do with exponents when you are:</a:t>
            </a:r>
          </a:p>
          <a:p>
            <a:pPr lvl="1"/>
            <a:r>
              <a:rPr lang="en-US" dirty="0" smtClean="0"/>
              <a:t>Adding/Subtracting</a:t>
            </a:r>
          </a:p>
          <a:p>
            <a:pPr lvl="1"/>
            <a:r>
              <a:rPr lang="en-US" dirty="0" smtClean="0"/>
              <a:t>Multiplying/Dividing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Warm Up #4</a:t>
            </a: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a:buNone/>
            </a:pPr>
            <a:r>
              <a:rPr lang="en-US" i="1" dirty="0" smtClean="0"/>
              <a:t>This question compares standard internal combustion engine (ICE) cars to new electric vehicles (BEV).</a:t>
            </a:r>
            <a:endParaRPr lang="en-US" i="1" dirty="0" smtClean="0"/>
          </a:p>
          <a:p>
            <a:pPr>
              <a:buNone/>
            </a:pPr>
            <a:endParaRPr lang="en-US" dirty="0"/>
          </a:p>
          <a:p>
            <a:pPr>
              <a:buNone/>
            </a:pPr>
            <a:r>
              <a:rPr lang="en-US" b="1" dirty="0" smtClean="0"/>
              <a:t>The charger supplies energy to the BEV battery at an average rate of 4.0 kilowatts (kW) and fully charges the BEV battery in 7.0 hours. The car will run for 100 miles on a full charge. The cost of electricity is $0.11 per kilowatt-hour (kWh). </a:t>
            </a:r>
          </a:p>
          <a:p>
            <a:pPr>
              <a:buNone/>
            </a:pPr>
            <a:endParaRPr lang="en-US" dirty="0" smtClean="0"/>
          </a:p>
          <a:p>
            <a:r>
              <a:rPr lang="en-US" dirty="0" smtClean="0"/>
              <a:t> </a:t>
            </a:r>
            <a:r>
              <a:rPr lang="en-US" dirty="0" smtClean="0"/>
              <a:t>Assume that the fuel efficiency of the ICE vehicle is 25 miles per gallon (mpg) and that gasoline costs $3.75 per gallon (gal). Calculate the cost of gasoline per mile for an ICE car. </a:t>
            </a:r>
          </a:p>
          <a:p>
            <a:endParaRPr lang="en-US" dirty="0" smtClean="0"/>
          </a:p>
          <a:p>
            <a:r>
              <a:rPr lang="en-US" dirty="0" smtClean="0"/>
              <a:t>Calculate the cost of the electricity to fully charge the BEV battery. Assume that the battery is not charged to begin with.</a:t>
            </a:r>
          </a:p>
          <a:p>
            <a:pPr>
              <a:buNone/>
            </a:pPr>
            <a:r>
              <a:rPr lang="en-US" dirty="0" smtClean="0"/>
              <a:t> </a:t>
            </a:r>
          </a:p>
          <a:p>
            <a:r>
              <a:rPr lang="en-US" dirty="0" smtClean="0"/>
              <a:t> Calculate the cost of electricity per mile to drive the BEV.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Warm Up #5</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pPr>
              <a:buNone/>
            </a:pPr>
            <a:r>
              <a:rPr lang="en-US" dirty="0" smtClean="0"/>
              <a:t>Estimate the potential reduction in petroleum consumption (in gallons of gasoline per year) that could be achieved in the US by introducing electric vehicles under the following assumptions:</a:t>
            </a:r>
          </a:p>
          <a:p>
            <a:r>
              <a:rPr lang="en-US" dirty="0" smtClean="0"/>
              <a:t>The mileage rate for the average car is 25 mpg</a:t>
            </a:r>
          </a:p>
          <a:p>
            <a:r>
              <a:rPr lang="en-US" dirty="0" smtClean="0"/>
              <a:t>The average car is driven 10,000 miles per year</a:t>
            </a:r>
          </a:p>
          <a:p>
            <a:r>
              <a:rPr lang="en-US" dirty="0" smtClean="0"/>
              <a:t>The US has 150 million cars</a:t>
            </a:r>
          </a:p>
          <a:p>
            <a:r>
              <a:rPr lang="en-US" dirty="0" smtClean="0"/>
              <a:t>10% of US cars are now replaced with electric vehicles.</a:t>
            </a:r>
          </a:p>
          <a:p>
            <a:pPr>
              <a:buNone/>
            </a:pPr>
            <a:endParaRPr lang="en-US" dirty="0" smtClean="0"/>
          </a:p>
          <a:p>
            <a:pPr>
              <a:buNone/>
            </a:pPr>
            <a:r>
              <a:rPr lang="en-US" dirty="0" smtClean="0"/>
              <a:t>If each gallon of gas costs $4, estimate the savings that you could achieve annually for those 10% of vehicles switching to electric.</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Notation: Your Sig Fig Savior</a:t>
            </a:r>
            <a:endParaRPr lang="en-US" dirty="0"/>
          </a:p>
        </p:txBody>
      </p:sp>
      <p:sp>
        <p:nvSpPr>
          <p:cNvPr id="3" name="Content Placeholder 2"/>
          <p:cNvSpPr>
            <a:spLocks noGrp="1"/>
          </p:cNvSpPr>
          <p:nvPr>
            <p:ph sz="half" idx="1"/>
          </p:nvPr>
        </p:nvSpPr>
        <p:spPr>
          <a:xfrm>
            <a:off x="0" y="1600200"/>
            <a:ext cx="6019800" cy="5486400"/>
          </a:xfrm>
        </p:spPr>
        <p:txBody>
          <a:bodyPr>
            <a:normAutofit/>
          </a:bodyPr>
          <a:lstStyle/>
          <a:p>
            <a:r>
              <a:rPr lang="en-US" b="1" u="sng" dirty="0" smtClean="0"/>
              <a:t>Scientific Notation</a:t>
            </a:r>
            <a:r>
              <a:rPr lang="en-US" dirty="0" smtClean="0"/>
              <a:t> – way of making REALLY big or REALLY small numbers easy to read.</a:t>
            </a:r>
            <a:endParaRPr lang="en-US" dirty="0"/>
          </a:p>
          <a:p>
            <a:r>
              <a:rPr lang="en-US" u="sng" dirty="0" smtClean="0"/>
              <a:t>General Form</a:t>
            </a:r>
            <a:r>
              <a:rPr lang="en-US" dirty="0" smtClean="0"/>
              <a:t>:</a:t>
            </a:r>
            <a:endParaRPr lang="en-US" dirty="0"/>
          </a:p>
          <a:p>
            <a:pPr algn="ctr">
              <a:buNone/>
            </a:pPr>
            <a:r>
              <a:rPr lang="en-US" sz="5400" dirty="0" smtClean="0"/>
              <a:t>M x 10</a:t>
            </a:r>
            <a:r>
              <a:rPr lang="en-US" sz="5400" baseline="30000" dirty="0" smtClean="0"/>
              <a:t>n</a:t>
            </a:r>
          </a:p>
          <a:p>
            <a:pPr algn="ctr">
              <a:buNone/>
            </a:pPr>
            <a:endParaRPr lang="en-US" dirty="0" smtClean="0"/>
          </a:p>
          <a:p>
            <a:r>
              <a:rPr lang="en-US" dirty="0" smtClean="0"/>
              <a:t>M = number </a:t>
            </a:r>
            <a:r>
              <a:rPr lang="en-US" b="1" u="sng" dirty="0" smtClean="0"/>
              <a:t>between 1 and 10</a:t>
            </a:r>
          </a:p>
          <a:p>
            <a:r>
              <a:rPr lang="en-US" dirty="0" smtClean="0"/>
              <a:t>n = number of decimal places you move</a:t>
            </a:r>
            <a:endParaRPr lang="en-US" dirty="0"/>
          </a:p>
        </p:txBody>
      </p:sp>
      <p:pic>
        <p:nvPicPr>
          <p:cNvPr id="7170" name="Picture 2"/>
          <p:cNvPicPr>
            <a:picLocks noGrp="1" noChangeAspect="1" noChangeArrowheads="1"/>
          </p:cNvPicPr>
          <p:nvPr>
            <p:ph sz="half" idx="2"/>
          </p:nvPr>
        </p:nvPicPr>
        <p:blipFill>
          <a:blip r:embed="rId2" cstate="print"/>
          <a:stretch>
            <a:fillRect/>
          </a:stretch>
        </p:blipFill>
        <p:spPr bwMode="auto">
          <a:xfrm>
            <a:off x="5029200" y="2514601"/>
            <a:ext cx="3962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2050" name="Object 2"/>
          <p:cNvGraphicFramePr>
            <a:graphicFrameLocks noChangeAspect="1"/>
          </p:cNvGraphicFramePr>
          <p:nvPr>
            <p:ph idx="1"/>
          </p:nvPr>
        </p:nvGraphicFramePr>
        <p:xfrm>
          <a:off x="-34925" y="0"/>
          <a:ext cx="9144000" cy="6856413"/>
        </p:xfrm>
        <a:graphic>
          <a:graphicData uri="http://schemas.openxmlformats.org/presentationml/2006/ole">
            <p:oleObj spid="_x0000_s1026" name="Slide" r:id="rId3" imgW="4119214" imgH="3089120" progId="PowerPoint.Slide.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p:oleObj spid="_x0000_s2050" name="Slide" r:id="rId3" imgW="4571923" imgH="3428908" progId="PowerPoint.Slid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p:oleObj spid="_x0000_s3074" name="Slide" r:id="rId3" imgW="4571923" imgH="3428908" progId="PowerPoint.Slide.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6146" name="Object 2"/>
          <p:cNvGraphicFramePr>
            <a:graphicFrameLocks noChangeAspect="1"/>
          </p:cNvGraphicFramePr>
          <p:nvPr/>
        </p:nvGraphicFramePr>
        <p:xfrm>
          <a:off x="0" y="0"/>
          <a:ext cx="9144000" cy="6858000"/>
        </p:xfrm>
        <a:graphic>
          <a:graphicData uri="http://schemas.openxmlformats.org/presentationml/2006/ole">
            <p:oleObj spid="_x0000_s4098" name="Slide" r:id="rId3" imgW="4571923" imgH="3428908" progId="PowerPoint.Slide.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FF0000"/>
                </a:solidFill>
              </a:rPr>
              <a:t>WITH NUMBERS WAY BIGGER THAN 1</a:t>
            </a:r>
          </a:p>
          <a:p>
            <a:endParaRPr lang="en-US" dirty="0" smtClean="0"/>
          </a:p>
          <a:p>
            <a:r>
              <a:rPr lang="en-US" dirty="0" smtClean="0"/>
              <a:t>MOVE DECIMAL TO THE LEFT</a:t>
            </a:r>
          </a:p>
          <a:p>
            <a:r>
              <a:rPr lang="en-US" dirty="0" smtClean="0"/>
              <a:t>n VALUE WILL BE A POSITIVE NUMBER</a:t>
            </a:r>
          </a:p>
          <a:p>
            <a:endParaRPr lang="en-US" dirty="0" smtClean="0"/>
          </a:p>
          <a:p>
            <a:pPr>
              <a:buNone/>
            </a:pPr>
            <a:r>
              <a:rPr lang="en-US" b="1" dirty="0" smtClean="0">
                <a:solidFill>
                  <a:srgbClr val="FF0000"/>
                </a:solidFill>
              </a:rPr>
              <a:t>WITH NUMBERS WAY SMALLER THAN 1</a:t>
            </a:r>
          </a:p>
          <a:p>
            <a:endParaRPr lang="en-US" dirty="0" smtClean="0"/>
          </a:p>
          <a:p>
            <a:r>
              <a:rPr lang="en-US" dirty="0" smtClean="0"/>
              <a:t>MOVE DECIMAL TO THE RIGHT</a:t>
            </a:r>
          </a:p>
          <a:p>
            <a:r>
              <a:rPr lang="en-US" dirty="0" smtClean="0"/>
              <a:t>n VALUE WILL BE A NEGATIVE NUMBER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APES Question: Metric System</a:t>
            </a:r>
            <a:br>
              <a:rPr lang="en-US" dirty="0" smtClean="0"/>
            </a:br>
            <a:r>
              <a:rPr lang="en-US" dirty="0" smtClean="0"/>
              <a:t>2014 Exam</a:t>
            </a:r>
            <a:endParaRPr lang="en-US" dirty="0"/>
          </a:p>
        </p:txBody>
      </p:sp>
      <p:sp>
        <p:nvSpPr>
          <p:cNvPr id="8" name="Content Placeholder 7"/>
          <p:cNvSpPr>
            <a:spLocks noGrp="1"/>
          </p:cNvSpPr>
          <p:nvPr>
            <p:ph idx="1"/>
          </p:nvPr>
        </p:nvSpPr>
        <p:spPr>
          <a:xfrm>
            <a:off x="0" y="1600200"/>
            <a:ext cx="9144000" cy="5257800"/>
          </a:xfrm>
        </p:spPr>
        <p:txBody>
          <a:bodyPr>
            <a:normAutofit/>
          </a:bodyPr>
          <a:lstStyle/>
          <a:p>
            <a:r>
              <a:rPr lang="en-US" sz="2800" i="1" dirty="0" smtClean="0"/>
              <a:t>The shopping center’s parking lot is 200 meters long and 100 meters wide. </a:t>
            </a:r>
          </a:p>
          <a:p>
            <a:endParaRPr lang="en-US" sz="2800" i="1" dirty="0"/>
          </a:p>
          <a:p>
            <a:pPr>
              <a:buNone/>
            </a:pPr>
            <a:r>
              <a:rPr lang="en-US" sz="3600" i="1" dirty="0" smtClean="0"/>
              <a:t> </a:t>
            </a:r>
            <a:r>
              <a:rPr lang="en-US" sz="3600" dirty="0" smtClean="0"/>
              <a:t>Calculate the volume of water (in m</a:t>
            </a:r>
            <a:r>
              <a:rPr lang="en-US" sz="3600" baseline="30000" dirty="0" smtClean="0"/>
              <a:t>3</a:t>
            </a:r>
            <a:r>
              <a:rPr lang="en-US" sz="3600" dirty="0" smtClean="0"/>
              <a:t>) that runs off the parking lot after a 5 cm rainfall.</a:t>
            </a:r>
          </a:p>
          <a:p>
            <a:pPr>
              <a:buNone/>
            </a:pPr>
            <a:endParaRPr lang="en-US" sz="2800" dirty="0"/>
          </a:p>
          <a:p>
            <a:pPr>
              <a:buNone/>
            </a:pPr>
            <a:endParaRPr lang="en-US" sz="2800" i="1" dirty="0"/>
          </a:p>
          <a:p>
            <a:pPr>
              <a:buNone/>
            </a:pPr>
            <a:endParaRPr lang="en-US" sz="28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APES Question: Metric System</a:t>
            </a:r>
            <a:br>
              <a:rPr lang="en-US" dirty="0" smtClean="0"/>
            </a:br>
            <a:r>
              <a:rPr lang="en-US" dirty="0" smtClean="0"/>
              <a:t>2014 Exam</a:t>
            </a:r>
            <a:endParaRPr lang="en-US" dirty="0"/>
          </a:p>
        </p:txBody>
      </p:sp>
      <p:sp>
        <p:nvSpPr>
          <p:cNvPr id="3" name="Content Placeholder 2"/>
          <p:cNvSpPr>
            <a:spLocks noGrp="1"/>
          </p:cNvSpPr>
          <p:nvPr>
            <p:ph idx="1"/>
          </p:nvPr>
        </p:nvSpPr>
        <p:spPr>
          <a:xfrm>
            <a:off x="0" y="1600200"/>
            <a:ext cx="8991600" cy="5257800"/>
          </a:xfrm>
        </p:spPr>
        <p:txBody>
          <a:bodyPr>
            <a:normAutofit fontScale="92500"/>
          </a:bodyPr>
          <a:lstStyle/>
          <a:p>
            <a:r>
              <a:rPr lang="en-US" i="1" dirty="0" smtClean="0"/>
              <a:t>The shopping center’s parking lot is 200 meters long and 100 meters wide. </a:t>
            </a:r>
          </a:p>
          <a:p>
            <a:r>
              <a:rPr lang="en-US" i="1" dirty="0" smtClean="0"/>
              <a:t>Fremont has an area of 10 km</a:t>
            </a:r>
            <a:r>
              <a:rPr lang="en-US" i="1" baseline="30000" dirty="0" smtClean="0"/>
              <a:t>2</a:t>
            </a:r>
          </a:p>
          <a:p>
            <a:r>
              <a:rPr lang="en-US" i="1" dirty="0" smtClean="0"/>
              <a:t>Impervious surfaces cover 20 percent of Fremont’s area. </a:t>
            </a:r>
          </a:p>
          <a:p>
            <a:endParaRPr lang="en-US" i="1" dirty="0"/>
          </a:p>
          <a:p>
            <a:pPr>
              <a:buNone/>
            </a:pPr>
            <a:r>
              <a:rPr lang="en-US" dirty="0" smtClean="0"/>
              <a:t>Calculate the volume of storm-water runoff (in m</a:t>
            </a:r>
            <a:r>
              <a:rPr lang="en-US" baseline="30000" dirty="0" smtClean="0"/>
              <a:t>3</a:t>
            </a:r>
            <a:r>
              <a:rPr lang="en-US" dirty="0" smtClean="0"/>
              <a:t>) generated in all of Fremont by the 5 cm rainfall event. </a:t>
            </a:r>
          </a:p>
          <a:p>
            <a:pPr>
              <a:buNone/>
            </a:pPr>
            <a:r>
              <a:rPr lang="en-US" dirty="0" smtClean="0"/>
              <a:t>Assume that only the impervious surfaces generate runoff.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504</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Slide</vt:lpstr>
      <vt:lpstr>Warm Up #3</vt:lpstr>
      <vt:lpstr>Scientific Notation: Your Sig Fig Savior</vt:lpstr>
      <vt:lpstr>Slide 3</vt:lpstr>
      <vt:lpstr>Slide 4</vt:lpstr>
      <vt:lpstr>Slide 5</vt:lpstr>
      <vt:lpstr>Slide 6</vt:lpstr>
      <vt:lpstr>Review:</vt:lpstr>
      <vt:lpstr>APES Question: Metric System 2014 Exam</vt:lpstr>
      <vt:lpstr>APES Question: Metric System 2014 Exam</vt:lpstr>
      <vt:lpstr>Warm Up #4</vt:lpstr>
      <vt:lpstr>Warm Up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#3</dc:title>
  <dc:creator>Windows User</dc:creator>
  <cp:lastModifiedBy>Windows User</cp:lastModifiedBy>
  <cp:revision>2</cp:revision>
  <dcterms:created xsi:type="dcterms:W3CDTF">2014-08-25T22:25:04Z</dcterms:created>
  <dcterms:modified xsi:type="dcterms:W3CDTF">2014-08-26T23:07:35Z</dcterms:modified>
</cp:coreProperties>
</file>